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emf" ContentType="image/x-emf"/>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embeddings/oleObject1.bin" ContentType="application/vnd.openxmlformats-officedocument.oleObject"/>
  <Override PartName="/ppt/notesSlides/notesSlide15.xml" ContentType="application/vnd.openxmlformats-officedocument.presentationml.notesSlide+xml"/>
  <Override PartName="/ppt/embeddings/oleObject2.bin" ContentType="application/vnd.openxmlformats-officedocument.oleObject"/>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45"/>
  </p:notesMasterIdLst>
  <p:sldIdLst>
    <p:sldId id="335" r:id="rId3"/>
    <p:sldId id="512" r:id="rId4"/>
    <p:sldId id="585" r:id="rId5"/>
    <p:sldId id="586" r:id="rId6"/>
    <p:sldId id="587" r:id="rId7"/>
    <p:sldId id="505" r:id="rId8"/>
    <p:sldId id="580" r:id="rId9"/>
    <p:sldId id="506" r:id="rId10"/>
    <p:sldId id="507" r:id="rId11"/>
    <p:sldId id="588" r:id="rId12"/>
    <p:sldId id="589" r:id="rId13"/>
    <p:sldId id="590" r:id="rId14"/>
    <p:sldId id="591" r:id="rId15"/>
    <p:sldId id="583" r:id="rId16"/>
    <p:sldId id="509" r:id="rId17"/>
    <p:sldId id="594" r:id="rId18"/>
    <p:sldId id="436" r:id="rId19"/>
    <p:sldId id="527" r:id="rId20"/>
    <p:sldId id="593" r:id="rId21"/>
    <p:sldId id="595" r:id="rId22"/>
    <p:sldId id="529" r:id="rId23"/>
    <p:sldId id="530" r:id="rId24"/>
    <p:sldId id="531" r:id="rId25"/>
    <p:sldId id="532" r:id="rId26"/>
    <p:sldId id="535" r:id="rId27"/>
    <p:sldId id="555" r:id="rId28"/>
    <p:sldId id="556" r:id="rId29"/>
    <p:sldId id="539" r:id="rId30"/>
    <p:sldId id="596" r:id="rId31"/>
    <p:sldId id="561" r:id="rId32"/>
    <p:sldId id="559" r:id="rId33"/>
    <p:sldId id="560" r:id="rId34"/>
    <p:sldId id="562" r:id="rId35"/>
    <p:sldId id="563" r:id="rId36"/>
    <p:sldId id="552" r:id="rId37"/>
    <p:sldId id="523" r:id="rId38"/>
    <p:sldId id="565" r:id="rId39"/>
    <p:sldId id="567" r:id="rId40"/>
    <p:sldId id="600" r:id="rId41"/>
    <p:sldId id="602" r:id="rId42"/>
    <p:sldId id="599" r:id="rId43"/>
    <p:sldId id="601" r:id="rId4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mn-cs"/>
      </a:defRPr>
    </a:lvl5pPr>
    <a:lvl6pPr marL="2286000" algn="l" defTabSz="457200" rtl="0" eaLnBrk="1" latinLnBrk="0" hangingPunct="1">
      <a:defRPr sz="2400" kern="1200">
        <a:solidFill>
          <a:schemeClr val="tx1"/>
        </a:solidFill>
        <a:latin typeface="Times" charset="0"/>
        <a:ea typeface="ＭＳ Ｐゴシック" charset="0"/>
        <a:cs typeface="+mn-cs"/>
      </a:defRPr>
    </a:lvl6pPr>
    <a:lvl7pPr marL="2743200" algn="l" defTabSz="457200" rtl="0" eaLnBrk="1" latinLnBrk="0" hangingPunct="1">
      <a:defRPr sz="2400" kern="1200">
        <a:solidFill>
          <a:schemeClr val="tx1"/>
        </a:solidFill>
        <a:latin typeface="Times" charset="0"/>
        <a:ea typeface="ＭＳ Ｐゴシック" charset="0"/>
        <a:cs typeface="+mn-cs"/>
      </a:defRPr>
    </a:lvl7pPr>
    <a:lvl8pPr marL="3200400" algn="l" defTabSz="457200" rtl="0" eaLnBrk="1" latinLnBrk="0" hangingPunct="1">
      <a:defRPr sz="2400" kern="1200">
        <a:solidFill>
          <a:schemeClr val="tx1"/>
        </a:solidFill>
        <a:latin typeface="Times" charset="0"/>
        <a:ea typeface="ＭＳ Ｐゴシック" charset="0"/>
        <a:cs typeface="+mn-cs"/>
      </a:defRPr>
    </a:lvl8pPr>
    <a:lvl9pPr marL="3657600" algn="l" defTabSz="457200" rtl="0" eaLnBrk="1" latinLnBrk="0" hangingPunct="1">
      <a:defRPr sz="2400" kern="1200">
        <a:solidFill>
          <a:schemeClr val="tx1"/>
        </a:solidFill>
        <a:latin typeface="Times"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38365"/>
    <a:srgbClr val="B38D66"/>
    <a:srgbClr val="006200"/>
    <a:srgbClr val="00B000"/>
    <a:srgbClr val="009900"/>
    <a:srgbClr val="00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84" autoAdjust="0"/>
    <p:restoredTop sz="79893" autoAdjust="0"/>
  </p:normalViewPr>
  <p:slideViewPr>
    <p:cSldViewPr>
      <p:cViewPr varScale="1">
        <p:scale>
          <a:sx n="78" d="100"/>
          <a:sy n="78" d="100"/>
        </p:scale>
        <p:origin x="-1240" y="-104"/>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BTB:Desktop:light_figs_kentucky_talk.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BTB:Desktop:light_figs_kentucky_talk.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216666666666667"/>
          <c:y val="0.0214285714285714"/>
          <c:w val="0.731045751633987"/>
          <c:h val="0.867857142857143"/>
        </c:manualLayout>
      </c:layout>
      <c:barChart>
        <c:barDir val="col"/>
        <c:grouping val="clustered"/>
        <c:varyColors val="0"/>
        <c:ser>
          <c:idx val="0"/>
          <c:order val="0"/>
          <c:tx>
            <c:strRef>
              <c:f>Sheet1!$O$12</c:f>
              <c:strCache>
                <c:ptCount val="1"/>
                <c:pt idx="0">
                  <c:v>Effect Mag</c:v>
                </c:pt>
              </c:strCache>
            </c:strRef>
          </c:tx>
          <c:spPr>
            <a:ln>
              <a:solidFill>
                <a:srgbClr val="000000"/>
              </a:solidFill>
            </a:ln>
            <a:effectLst/>
          </c:spPr>
          <c:invertIfNegative val="0"/>
          <c:dPt>
            <c:idx val="0"/>
            <c:invertIfNegative val="0"/>
            <c:bubble3D val="0"/>
            <c:spPr>
              <a:solidFill>
                <a:schemeClr val="tx1"/>
              </a:solidFill>
              <a:ln>
                <a:solidFill>
                  <a:srgbClr val="000000"/>
                </a:solidFill>
              </a:ln>
              <a:effectLst/>
            </c:spPr>
          </c:dPt>
          <c:dPt>
            <c:idx val="1"/>
            <c:invertIfNegative val="0"/>
            <c:bubble3D val="0"/>
            <c:spPr>
              <a:solidFill>
                <a:srgbClr val="FFFF00"/>
              </a:solidFill>
              <a:ln>
                <a:solidFill>
                  <a:srgbClr val="000000"/>
                </a:solidFill>
              </a:ln>
              <a:effectLst/>
            </c:spPr>
          </c:dPt>
          <c:dPt>
            <c:idx val="2"/>
            <c:invertIfNegative val="0"/>
            <c:bubble3D val="0"/>
            <c:spPr>
              <a:solidFill>
                <a:srgbClr val="FF0000"/>
              </a:solidFill>
              <a:ln>
                <a:solidFill>
                  <a:srgbClr val="000000"/>
                </a:solidFill>
              </a:ln>
              <a:effectLst/>
            </c:spPr>
          </c:dPt>
          <c:dPt>
            <c:idx val="3"/>
            <c:invertIfNegative val="0"/>
            <c:bubble3D val="0"/>
            <c:spPr>
              <a:solidFill>
                <a:schemeClr val="bg1">
                  <a:lumMod val="50000"/>
                </a:schemeClr>
              </a:solidFill>
              <a:ln>
                <a:solidFill>
                  <a:srgbClr val="000000"/>
                </a:solidFill>
              </a:ln>
              <a:effectLst/>
            </c:spPr>
          </c:dPt>
          <c:dPt>
            <c:idx val="4"/>
            <c:invertIfNegative val="0"/>
            <c:bubble3D val="0"/>
            <c:spPr>
              <a:solidFill>
                <a:srgbClr val="FF6600"/>
              </a:solidFill>
              <a:ln>
                <a:solidFill>
                  <a:srgbClr val="000000"/>
                </a:solidFill>
              </a:ln>
              <a:effectLst/>
            </c:spPr>
          </c:dPt>
          <c:cat>
            <c:strRef>
              <c:f>Sheet1!$N$13:$N$17</c:f>
              <c:strCache>
                <c:ptCount val="5"/>
                <c:pt idx="0">
                  <c:v>None</c:v>
                </c:pt>
                <c:pt idx="1">
                  <c:v>Light</c:v>
                </c:pt>
                <c:pt idx="2">
                  <c:v>Warming</c:v>
                </c:pt>
                <c:pt idx="3">
                  <c:v>L/W exp</c:v>
                </c:pt>
                <c:pt idx="4">
                  <c:v>L/W</c:v>
                </c:pt>
              </c:strCache>
            </c:strRef>
          </c:cat>
          <c:val>
            <c:numRef>
              <c:f>Sheet1!$L$3:$L$7</c:f>
              <c:numCache>
                <c:formatCode>General</c:formatCode>
                <c:ptCount val="5"/>
                <c:pt idx="0">
                  <c:v>114.25</c:v>
                </c:pt>
                <c:pt idx="1">
                  <c:v>138.0</c:v>
                </c:pt>
                <c:pt idx="2">
                  <c:v>120.5</c:v>
                </c:pt>
                <c:pt idx="3">
                  <c:v>129.25</c:v>
                </c:pt>
                <c:pt idx="4">
                  <c:v>138.0</c:v>
                </c:pt>
              </c:numCache>
            </c:numRef>
          </c:val>
        </c:ser>
        <c:dLbls>
          <c:showLegendKey val="0"/>
          <c:showVal val="0"/>
          <c:showCatName val="0"/>
          <c:showSerName val="0"/>
          <c:showPercent val="0"/>
          <c:showBubbleSize val="0"/>
        </c:dLbls>
        <c:gapWidth val="150"/>
        <c:axId val="2138955880"/>
        <c:axId val="2138959208"/>
      </c:barChart>
      <c:catAx>
        <c:axId val="2138955880"/>
        <c:scaling>
          <c:orientation val="minMax"/>
        </c:scaling>
        <c:delete val="0"/>
        <c:axPos val="b"/>
        <c:majorTickMark val="out"/>
        <c:minorTickMark val="none"/>
        <c:tickLblPos val="low"/>
        <c:spPr>
          <a:ln>
            <a:solidFill>
              <a:srgbClr val="000000"/>
            </a:solidFill>
          </a:ln>
        </c:spPr>
        <c:crossAx val="2138959208"/>
        <c:crosses val="autoZero"/>
        <c:auto val="1"/>
        <c:lblAlgn val="ctr"/>
        <c:lblOffset val="100"/>
        <c:noMultiLvlLbl val="0"/>
      </c:catAx>
      <c:valAx>
        <c:axId val="2138959208"/>
        <c:scaling>
          <c:orientation val="minMax"/>
        </c:scaling>
        <c:delete val="0"/>
        <c:axPos val="l"/>
        <c:title>
          <c:tx>
            <c:rich>
              <a:bodyPr rot="-5400000" vert="horz"/>
              <a:lstStyle/>
              <a:p>
                <a:pPr>
                  <a:defRPr sz="2400"/>
                </a:pPr>
                <a:r>
                  <a:rPr lang="en-US" sz="2400"/>
                  <a:t># of Aphids</a:t>
                </a:r>
              </a:p>
            </c:rich>
          </c:tx>
          <c:layout/>
          <c:overlay val="0"/>
        </c:title>
        <c:numFmt formatCode="General" sourceLinked="1"/>
        <c:majorTickMark val="out"/>
        <c:minorTickMark val="none"/>
        <c:tickLblPos val="nextTo"/>
        <c:spPr>
          <a:ln>
            <a:solidFill>
              <a:schemeClr val="bg1"/>
            </a:solidFill>
          </a:ln>
        </c:spPr>
        <c:crossAx val="2138955880"/>
        <c:crosses val="autoZero"/>
        <c:crossBetween val="between"/>
      </c:valAx>
      <c:spPr>
        <a:ln>
          <a:solidFill>
            <a:schemeClr val="tx1"/>
          </a:solidFill>
        </a:ln>
      </c:spPr>
    </c:plotArea>
    <c:plotVisOnly val="1"/>
    <c:dispBlanksAs val="gap"/>
    <c:showDLblsOverMax val="0"/>
  </c:chart>
  <c:spPr>
    <a:solidFill>
      <a:srgbClr val="FFFFFF"/>
    </a:solidFill>
  </c:spPr>
  <c:txPr>
    <a:bodyPr/>
    <a:lstStyle/>
    <a:p>
      <a:pPr>
        <a:defRPr>
          <a:solidFill>
            <a:srgbClr val="000000"/>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Sheet1!$O$12</c:f>
              <c:strCache>
                <c:ptCount val="1"/>
                <c:pt idx="0">
                  <c:v>Effect Mag</c:v>
                </c:pt>
              </c:strCache>
            </c:strRef>
          </c:tx>
          <c:spPr>
            <a:ln>
              <a:solidFill>
                <a:srgbClr val="000000"/>
              </a:solidFill>
            </a:ln>
            <a:effectLst/>
          </c:spPr>
          <c:invertIfNegative val="0"/>
          <c:dPt>
            <c:idx val="0"/>
            <c:invertIfNegative val="0"/>
            <c:bubble3D val="0"/>
            <c:spPr>
              <a:solidFill>
                <a:schemeClr val="tx1"/>
              </a:solidFill>
              <a:ln>
                <a:solidFill>
                  <a:srgbClr val="000000"/>
                </a:solidFill>
              </a:ln>
              <a:effectLst/>
            </c:spPr>
          </c:dPt>
          <c:dPt>
            <c:idx val="1"/>
            <c:invertIfNegative val="0"/>
            <c:bubble3D val="0"/>
            <c:spPr>
              <a:solidFill>
                <a:srgbClr val="FFFF00"/>
              </a:solidFill>
              <a:ln>
                <a:solidFill>
                  <a:srgbClr val="000000"/>
                </a:solidFill>
              </a:ln>
              <a:effectLst/>
            </c:spPr>
          </c:dPt>
          <c:dPt>
            <c:idx val="2"/>
            <c:invertIfNegative val="0"/>
            <c:bubble3D val="0"/>
            <c:spPr>
              <a:solidFill>
                <a:srgbClr val="FF0000"/>
              </a:solidFill>
              <a:ln>
                <a:solidFill>
                  <a:srgbClr val="000000"/>
                </a:solidFill>
              </a:ln>
              <a:effectLst/>
            </c:spPr>
          </c:dPt>
          <c:dPt>
            <c:idx val="3"/>
            <c:invertIfNegative val="0"/>
            <c:bubble3D val="0"/>
            <c:spPr>
              <a:solidFill>
                <a:schemeClr val="bg1">
                  <a:lumMod val="50000"/>
                </a:schemeClr>
              </a:solidFill>
              <a:ln>
                <a:solidFill>
                  <a:srgbClr val="000000"/>
                </a:solidFill>
              </a:ln>
              <a:effectLst/>
            </c:spPr>
          </c:dPt>
          <c:dPt>
            <c:idx val="4"/>
            <c:invertIfNegative val="0"/>
            <c:bubble3D val="0"/>
            <c:spPr>
              <a:solidFill>
                <a:srgbClr val="FF6600"/>
              </a:solidFill>
              <a:ln>
                <a:solidFill>
                  <a:srgbClr val="000000"/>
                </a:solidFill>
              </a:ln>
              <a:effectLst/>
            </c:spPr>
          </c:dPt>
          <c:cat>
            <c:strRef>
              <c:f>Sheet1!$N$13:$N$17</c:f>
              <c:strCache>
                <c:ptCount val="5"/>
                <c:pt idx="0">
                  <c:v>None</c:v>
                </c:pt>
                <c:pt idx="1">
                  <c:v>Light</c:v>
                </c:pt>
                <c:pt idx="2">
                  <c:v>Warming</c:v>
                </c:pt>
                <c:pt idx="3">
                  <c:v>L/W exp</c:v>
                </c:pt>
                <c:pt idx="4">
                  <c:v>L/W</c:v>
                </c:pt>
              </c:strCache>
            </c:strRef>
          </c:cat>
          <c:val>
            <c:numRef>
              <c:f>Sheet1!$K$3:$K$7</c:f>
              <c:numCache>
                <c:formatCode>General</c:formatCode>
                <c:ptCount val="5"/>
                <c:pt idx="0">
                  <c:v>131.5</c:v>
                </c:pt>
                <c:pt idx="1">
                  <c:v>71.75</c:v>
                </c:pt>
                <c:pt idx="2">
                  <c:v>228.5</c:v>
                </c:pt>
                <c:pt idx="3">
                  <c:v>150.0</c:v>
                </c:pt>
                <c:pt idx="4">
                  <c:v>22.0</c:v>
                </c:pt>
              </c:numCache>
            </c:numRef>
          </c:val>
        </c:ser>
        <c:dLbls>
          <c:showLegendKey val="0"/>
          <c:showVal val="0"/>
          <c:showCatName val="0"/>
          <c:showSerName val="0"/>
          <c:showPercent val="0"/>
          <c:showBubbleSize val="0"/>
        </c:dLbls>
        <c:gapWidth val="150"/>
        <c:axId val="2139032616"/>
        <c:axId val="2139035944"/>
      </c:barChart>
      <c:catAx>
        <c:axId val="2139032616"/>
        <c:scaling>
          <c:orientation val="minMax"/>
        </c:scaling>
        <c:delete val="0"/>
        <c:axPos val="b"/>
        <c:majorTickMark val="out"/>
        <c:minorTickMark val="none"/>
        <c:tickLblPos val="nextTo"/>
        <c:spPr>
          <a:ln>
            <a:solidFill>
              <a:srgbClr val="000000"/>
            </a:solidFill>
          </a:ln>
        </c:spPr>
        <c:crossAx val="2139035944"/>
        <c:crosses val="autoZero"/>
        <c:auto val="1"/>
        <c:lblAlgn val="ctr"/>
        <c:lblOffset val="100"/>
        <c:noMultiLvlLbl val="0"/>
      </c:catAx>
      <c:valAx>
        <c:axId val="2139035944"/>
        <c:scaling>
          <c:orientation val="minMax"/>
        </c:scaling>
        <c:delete val="0"/>
        <c:axPos val="l"/>
        <c:title>
          <c:tx>
            <c:rich>
              <a:bodyPr rot="-5400000" vert="horz"/>
              <a:lstStyle/>
              <a:p>
                <a:pPr>
                  <a:defRPr sz="2400"/>
                </a:pPr>
                <a:r>
                  <a:rPr lang="en-US" sz="2400"/>
                  <a:t># of Aphids</a:t>
                </a:r>
              </a:p>
            </c:rich>
          </c:tx>
          <c:layout/>
          <c:overlay val="0"/>
        </c:title>
        <c:numFmt formatCode="General" sourceLinked="1"/>
        <c:majorTickMark val="out"/>
        <c:minorTickMark val="none"/>
        <c:tickLblPos val="nextTo"/>
        <c:spPr>
          <a:ln>
            <a:solidFill>
              <a:srgbClr val="000000"/>
            </a:solidFill>
          </a:ln>
        </c:spPr>
        <c:crossAx val="2139032616"/>
        <c:crosses val="autoZero"/>
        <c:crossBetween val="between"/>
      </c:valAx>
      <c:spPr>
        <a:ln>
          <a:noFill/>
        </a:ln>
      </c:spPr>
    </c:plotArea>
    <c:plotVisOnly val="1"/>
    <c:dispBlanksAs val="gap"/>
    <c:showDLblsOverMax val="0"/>
  </c:chart>
  <c:spPr>
    <a:solidFill>
      <a:srgbClr val="FFFFFF"/>
    </a:solidFill>
  </c:spPr>
  <c:txPr>
    <a:bodyPr/>
    <a:lstStyle/>
    <a:p>
      <a:pPr>
        <a:defRPr>
          <a:solidFill>
            <a:srgbClr val="000000"/>
          </a:solidFil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E2AE81-5C72-254C-8056-F66F9E051C4A}" type="datetimeFigureOut">
              <a:rPr lang="en-US" smtClean="0"/>
              <a:t>4/21/15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3AE14E-ED21-EE40-85D0-D12B7566BDB4}" type="slidenum">
              <a:rPr lang="en-US" smtClean="0"/>
              <a:t>‹#›</a:t>
            </a:fld>
            <a:endParaRPr lang="en-US"/>
          </a:p>
        </p:txBody>
      </p:sp>
    </p:spTree>
    <p:extLst>
      <p:ext uri="{BB962C8B-B14F-4D97-AF65-F5344CB8AC3E}">
        <p14:creationId xmlns:p14="http://schemas.microsoft.com/office/powerpoint/2010/main" val="164698200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88D9B2-D9A1-2441-BDB8-D3EA2931355A}" type="slidenum">
              <a:rPr lang="en-US"/>
              <a:pPr/>
              <a:t>1</a:t>
            </a:fld>
            <a:endParaRPr lang="en-US"/>
          </a:p>
        </p:txBody>
      </p:sp>
      <p:sp>
        <p:nvSpPr>
          <p:cNvPr id="23245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3245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defRPr/>
            </a:pPr>
            <a:endParaRPr lang="en-US" dirty="0" smtClean="0"/>
          </a:p>
        </p:txBody>
      </p:sp>
      <p:sp>
        <p:nvSpPr>
          <p:cNvPr id="4915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29017" indent="-280391">
              <a:defRPr>
                <a:solidFill>
                  <a:schemeClr val="tx1"/>
                </a:solidFill>
                <a:latin typeface="Calibri" pitchFamily="34" charset="0"/>
              </a:defRPr>
            </a:lvl2pPr>
            <a:lvl3pPr marL="1121564" indent="-224312">
              <a:defRPr>
                <a:solidFill>
                  <a:schemeClr val="tx1"/>
                </a:solidFill>
                <a:latin typeface="Calibri" pitchFamily="34" charset="0"/>
              </a:defRPr>
            </a:lvl3pPr>
            <a:lvl4pPr marL="1570189" indent="-224312">
              <a:defRPr>
                <a:solidFill>
                  <a:schemeClr val="tx1"/>
                </a:solidFill>
                <a:latin typeface="Calibri" pitchFamily="34" charset="0"/>
              </a:defRPr>
            </a:lvl4pPr>
            <a:lvl5pPr marL="2018816" indent="-224312">
              <a:defRPr>
                <a:solidFill>
                  <a:schemeClr val="tx1"/>
                </a:solidFill>
                <a:latin typeface="Calibri" pitchFamily="34" charset="0"/>
              </a:defRPr>
            </a:lvl5pPr>
            <a:lvl6pPr marL="2467441" indent="-224312" fontAlgn="base">
              <a:spcBef>
                <a:spcPct val="0"/>
              </a:spcBef>
              <a:spcAft>
                <a:spcPct val="0"/>
              </a:spcAft>
              <a:defRPr>
                <a:solidFill>
                  <a:schemeClr val="tx1"/>
                </a:solidFill>
                <a:latin typeface="Calibri" pitchFamily="34" charset="0"/>
              </a:defRPr>
            </a:lvl6pPr>
            <a:lvl7pPr marL="2916065" indent="-224312" fontAlgn="base">
              <a:spcBef>
                <a:spcPct val="0"/>
              </a:spcBef>
              <a:spcAft>
                <a:spcPct val="0"/>
              </a:spcAft>
              <a:defRPr>
                <a:solidFill>
                  <a:schemeClr val="tx1"/>
                </a:solidFill>
                <a:latin typeface="Calibri" pitchFamily="34" charset="0"/>
              </a:defRPr>
            </a:lvl7pPr>
            <a:lvl8pPr marL="3364692" indent="-224312" fontAlgn="base">
              <a:spcBef>
                <a:spcPct val="0"/>
              </a:spcBef>
              <a:spcAft>
                <a:spcPct val="0"/>
              </a:spcAft>
              <a:defRPr>
                <a:solidFill>
                  <a:schemeClr val="tx1"/>
                </a:solidFill>
                <a:latin typeface="Calibri" pitchFamily="34" charset="0"/>
              </a:defRPr>
            </a:lvl8pPr>
            <a:lvl9pPr marL="3813317" indent="-224312" fontAlgn="base">
              <a:spcBef>
                <a:spcPct val="0"/>
              </a:spcBef>
              <a:spcAft>
                <a:spcPct val="0"/>
              </a:spcAft>
              <a:defRPr>
                <a:solidFill>
                  <a:schemeClr val="tx1"/>
                </a:solidFill>
                <a:latin typeface="Calibri" pitchFamily="34" charset="0"/>
              </a:defRPr>
            </a:lvl9pPr>
          </a:lstStyle>
          <a:p>
            <a:pPr>
              <a:defRPr/>
            </a:pPr>
            <a:fld id="{2952DF50-D883-2E47-925C-21F3072D2DC9}" type="slidenum">
              <a:rPr lang="en-US"/>
              <a:pPr>
                <a:defRPr/>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defRPr/>
            </a:pPr>
            <a:endParaRPr lang="en-US" dirty="0" smtClean="0"/>
          </a:p>
        </p:txBody>
      </p:sp>
      <p:sp>
        <p:nvSpPr>
          <p:cNvPr id="4915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29017" indent="-280391">
              <a:defRPr>
                <a:solidFill>
                  <a:schemeClr val="tx1"/>
                </a:solidFill>
                <a:latin typeface="Calibri" pitchFamily="34" charset="0"/>
              </a:defRPr>
            </a:lvl2pPr>
            <a:lvl3pPr marL="1121564" indent="-224312">
              <a:defRPr>
                <a:solidFill>
                  <a:schemeClr val="tx1"/>
                </a:solidFill>
                <a:latin typeface="Calibri" pitchFamily="34" charset="0"/>
              </a:defRPr>
            </a:lvl3pPr>
            <a:lvl4pPr marL="1570189" indent="-224312">
              <a:defRPr>
                <a:solidFill>
                  <a:schemeClr val="tx1"/>
                </a:solidFill>
                <a:latin typeface="Calibri" pitchFamily="34" charset="0"/>
              </a:defRPr>
            </a:lvl4pPr>
            <a:lvl5pPr marL="2018816" indent="-224312">
              <a:defRPr>
                <a:solidFill>
                  <a:schemeClr val="tx1"/>
                </a:solidFill>
                <a:latin typeface="Calibri" pitchFamily="34" charset="0"/>
              </a:defRPr>
            </a:lvl5pPr>
            <a:lvl6pPr marL="2467441" indent="-224312" fontAlgn="base">
              <a:spcBef>
                <a:spcPct val="0"/>
              </a:spcBef>
              <a:spcAft>
                <a:spcPct val="0"/>
              </a:spcAft>
              <a:defRPr>
                <a:solidFill>
                  <a:schemeClr val="tx1"/>
                </a:solidFill>
                <a:latin typeface="Calibri" pitchFamily="34" charset="0"/>
              </a:defRPr>
            </a:lvl6pPr>
            <a:lvl7pPr marL="2916065" indent="-224312" fontAlgn="base">
              <a:spcBef>
                <a:spcPct val="0"/>
              </a:spcBef>
              <a:spcAft>
                <a:spcPct val="0"/>
              </a:spcAft>
              <a:defRPr>
                <a:solidFill>
                  <a:schemeClr val="tx1"/>
                </a:solidFill>
                <a:latin typeface="Calibri" pitchFamily="34" charset="0"/>
              </a:defRPr>
            </a:lvl7pPr>
            <a:lvl8pPr marL="3364692" indent="-224312" fontAlgn="base">
              <a:spcBef>
                <a:spcPct val="0"/>
              </a:spcBef>
              <a:spcAft>
                <a:spcPct val="0"/>
              </a:spcAft>
              <a:defRPr>
                <a:solidFill>
                  <a:schemeClr val="tx1"/>
                </a:solidFill>
                <a:latin typeface="Calibri" pitchFamily="34" charset="0"/>
              </a:defRPr>
            </a:lvl8pPr>
            <a:lvl9pPr marL="3813317" indent="-224312" fontAlgn="base">
              <a:spcBef>
                <a:spcPct val="0"/>
              </a:spcBef>
              <a:spcAft>
                <a:spcPct val="0"/>
              </a:spcAft>
              <a:defRPr>
                <a:solidFill>
                  <a:schemeClr val="tx1"/>
                </a:solidFill>
                <a:latin typeface="Calibri" pitchFamily="34" charset="0"/>
              </a:defRPr>
            </a:lvl9pPr>
          </a:lstStyle>
          <a:p>
            <a:pPr>
              <a:defRPr/>
            </a:pPr>
            <a:fld id="{2952DF50-D883-2E47-925C-21F3072D2DC9}" type="slidenum">
              <a:rPr lang="en-US"/>
              <a:pPr>
                <a:defRPr/>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defRPr/>
            </a:pPr>
            <a:endParaRPr lang="en-US" dirty="0" smtClean="0"/>
          </a:p>
        </p:txBody>
      </p:sp>
      <p:sp>
        <p:nvSpPr>
          <p:cNvPr id="4915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29017" indent="-280391">
              <a:defRPr>
                <a:solidFill>
                  <a:schemeClr val="tx1"/>
                </a:solidFill>
                <a:latin typeface="Calibri" pitchFamily="34" charset="0"/>
              </a:defRPr>
            </a:lvl2pPr>
            <a:lvl3pPr marL="1121564" indent="-224312">
              <a:defRPr>
                <a:solidFill>
                  <a:schemeClr val="tx1"/>
                </a:solidFill>
                <a:latin typeface="Calibri" pitchFamily="34" charset="0"/>
              </a:defRPr>
            </a:lvl3pPr>
            <a:lvl4pPr marL="1570189" indent="-224312">
              <a:defRPr>
                <a:solidFill>
                  <a:schemeClr val="tx1"/>
                </a:solidFill>
                <a:latin typeface="Calibri" pitchFamily="34" charset="0"/>
              </a:defRPr>
            </a:lvl4pPr>
            <a:lvl5pPr marL="2018816" indent="-224312">
              <a:defRPr>
                <a:solidFill>
                  <a:schemeClr val="tx1"/>
                </a:solidFill>
                <a:latin typeface="Calibri" pitchFamily="34" charset="0"/>
              </a:defRPr>
            </a:lvl5pPr>
            <a:lvl6pPr marL="2467441" indent="-224312" fontAlgn="base">
              <a:spcBef>
                <a:spcPct val="0"/>
              </a:spcBef>
              <a:spcAft>
                <a:spcPct val="0"/>
              </a:spcAft>
              <a:defRPr>
                <a:solidFill>
                  <a:schemeClr val="tx1"/>
                </a:solidFill>
                <a:latin typeface="Calibri" pitchFamily="34" charset="0"/>
              </a:defRPr>
            </a:lvl6pPr>
            <a:lvl7pPr marL="2916065" indent="-224312" fontAlgn="base">
              <a:spcBef>
                <a:spcPct val="0"/>
              </a:spcBef>
              <a:spcAft>
                <a:spcPct val="0"/>
              </a:spcAft>
              <a:defRPr>
                <a:solidFill>
                  <a:schemeClr val="tx1"/>
                </a:solidFill>
                <a:latin typeface="Calibri" pitchFamily="34" charset="0"/>
              </a:defRPr>
            </a:lvl7pPr>
            <a:lvl8pPr marL="3364692" indent="-224312" fontAlgn="base">
              <a:spcBef>
                <a:spcPct val="0"/>
              </a:spcBef>
              <a:spcAft>
                <a:spcPct val="0"/>
              </a:spcAft>
              <a:defRPr>
                <a:solidFill>
                  <a:schemeClr val="tx1"/>
                </a:solidFill>
                <a:latin typeface="Calibri" pitchFamily="34" charset="0"/>
              </a:defRPr>
            </a:lvl8pPr>
            <a:lvl9pPr marL="3813317" indent="-224312" fontAlgn="base">
              <a:spcBef>
                <a:spcPct val="0"/>
              </a:spcBef>
              <a:spcAft>
                <a:spcPct val="0"/>
              </a:spcAft>
              <a:defRPr>
                <a:solidFill>
                  <a:schemeClr val="tx1"/>
                </a:solidFill>
                <a:latin typeface="Calibri" pitchFamily="34" charset="0"/>
              </a:defRPr>
            </a:lvl9pPr>
          </a:lstStyle>
          <a:p>
            <a:pPr>
              <a:defRPr/>
            </a:pPr>
            <a:fld id="{2952DF50-D883-2E47-925C-21F3072D2DC9}" type="slidenum">
              <a:rPr lang="en-US"/>
              <a:pPr>
                <a:defRPr/>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defRPr/>
            </a:pPr>
            <a:endParaRPr lang="en-US" dirty="0" smtClean="0"/>
          </a:p>
        </p:txBody>
      </p:sp>
      <p:sp>
        <p:nvSpPr>
          <p:cNvPr id="4915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29017" indent="-280391">
              <a:defRPr>
                <a:solidFill>
                  <a:schemeClr val="tx1"/>
                </a:solidFill>
                <a:latin typeface="Calibri" pitchFamily="34" charset="0"/>
              </a:defRPr>
            </a:lvl2pPr>
            <a:lvl3pPr marL="1121564" indent="-224312">
              <a:defRPr>
                <a:solidFill>
                  <a:schemeClr val="tx1"/>
                </a:solidFill>
                <a:latin typeface="Calibri" pitchFamily="34" charset="0"/>
              </a:defRPr>
            </a:lvl3pPr>
            <a:lvl4pPr marL="1570189" indent="-224312">
              <a:defRPr>
                <a:solidFill>
                  <a:schemeClr val="tx1"/>
                </a:solidFill>
                <a:latin typeface="Calibri" pitchFamily="34" charset="0"/>
              </a:defRPr>
            </a:lvl4pPr>
            <a:lvl5pPr marL="2018816" indent="-224312">
              <a:defRPr>
                <a:solidFill>
                  <a:schemeClr val="tx1"/>
                </a:solidFill>
                <a:latin typeface="Calibri" pitchFamily="34" charset="0"/>
              </a:defRPr>
            </a:lvl5pPr>
            <a:lvl6pPr marL="2467441" indent="-224312" fontAlgn="base">
              <a:spcBef>
                <a:spcPct val="0"/>
              </a:spcBef>
              <a:spcAft>
                <a:spcPct val="0"/>
              </a:spcAft>
              <a:defRPr>
                <a:solidFill>
                  <a:schemeClr val="tx1"/>
                </a:solidFill>
                <a:latin typeface="Calibri" pitchFamily="34" charset="0"/>
              </a:defRPr>
            </a:lvl6pPr>
            <a:lvl7pPr marL="2916065" indent="-224312" fontAlgn="base">
              <a:spcBef>
                <a:spcPct val="0"/>
              </a:spcBef>
              <a:spcAft>
                <a:spcPct val="0"/>
              </a:spcAft>
              <a:defRPr>
                <a:solidFill>
                  <a:schemeClr val="tx1"/>
                </a:solidFill>
                <a:latin typeface="Calibri" pitchFamily="34" charset="0"/>
              </a:defRPr>
            </a:lvl7pPr>
            <a:lvl8pPr marL="3364692" indent="-224312" fontAlgn="base">
              <a:spcBef>
                <a:spcPct val="0"/>
              </a:spcBef>
              <a:spcAft>
                <a:spcPct val="0"/>
              </a:spcAft>
              <a:defRPr>
                <a:solidFill>
                  <a:schemeClr val="tx1"/>
                </a:solidFill>
                <a:latin typeface="Calibri" pitchFamily="34" charset="0"/>
              </a:defRPr>
            </a:lvl8pPr>
            <a:lvl9pPr marL="3813317" indent="-224312" fontAlgn="base">
              <a:spcBef>
                <a:spcPct val="0"/>
              </a:spcBef>
              <a:spcAft>
                <a:spcPct val="0"/>
              </a:spcAft>
              <a:defRPr>
                <a:solidFill>
                  <a:schemeClr val="tx1"/>
                </a:solidFill>
                <a:latin typeface="Calibri" pitchFamily="34" charset="0"/>
              </a:defRPr>
            </a:lvl9pPr>
          </a:lstStyle>
          <a:p>
            <a:pPr>
              <a:defRPr/>
            </a:pPr>
            <a:fld id="{2952DF50-D883-2E47-925C-21F3072D2DC9}" type="slidenum">
              <a:rPr lang="en-US"/>
              <a:pPr>
                <a:defRPr/>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29017" indent="-280391">
              <a:defRPr>
                <a:solidFill>
                  <a:schemeClr val="tx1"/>
                </a:solidFill>
                <a:latin typeface="Calibri" pitchFamily="34" charset="0"/>
              </a:defRPr>
            </a:lvl2pPr>
            <a:lvl3pPr marL="1121564" indent="-224312">
              <a:defRPr>
                <a:solidFill>
                  <a:schemeClr val="tx1"/>
                </a:solidFill>
                <a:latin typeface="Calibri" pitchFamily="34" charset="0"/>
              </a:defRPr>
            </a:lvl3pPr>
            <a:lvl4pPr marL="1570189" indent="-224312">
              <a:defRPr>
                <a:solidFill>
                  <a:schemeClr val="tx1"/>
                </a:solidFill>
                <a:latin typeface="Calibri" pitchFamily="34" charset="0"/>
              </a:defRPr>
            </a:lvl4pPr>
            <a:lvl5pPr marL="2018816" indent="-224312">
              <a:defRPr>
                <a:solidFill>
                  <a:schemeClr val="tx1"/>
                </a:solidFill>
                <a:latin typeface="Calibri" pitchFamily="34" charset="0"/>
              </a:defRPr>
            </a:lvl5pPr>
            <a:lvl6pPr marL="2467441" indent="-224312" fontAlgn="base">
              <a:spcBef>
                <a:spcPct val="0"/>
              </a:spcBef>
              <a:spcAft>
                <a:spcPct val="0"/>
              </a:spcAft>
              <a:defRPr>
                <a:solidFill>
                  <a:schemeClr val="tx1"/>
                </a:solidFill>
                <a:latin typeface="Calibri" pitchFamily="34" charset="0"/>
              </a:defRPr>
            </a:lvl6pPr>
            <a:lvl7pPr marL="2916065" indent="-224312" fontAlgn="base">
              <a:spcBef>
                <a:spcPct val="0"/>
              </a:spcBef>
              <a:spcAft>
                <a:spcPct val="0"/>
              </a:spcAft>
              <a:defRPr>
                <a:solidFill>
                  <a:schemeClr val="tx1"/>
                </a:solidFill>
                <a:latin typeface="Calibri" pitchFamily="34" charset="0"/>
              </a:defRPr>
            </a:lvl7pPr>
            <a:lvl8pPr marL="3364692" indent="-224312" fontAlgn="base">
              <a:spcBef>
                <a:spcPct val="0"/>
              </a:spcBef>
              <a:spcAft>
                <a:spcPct val="0"/>
              </a:spcAft>
              <a:defRPr>
                <a:solidFill>
                  <a:schemeClr val="tx1"/>
                </a:solidFill>
                <a:latin typeface="Calibri" pitchFamily="34" charset="0"/>
              </a:defRPr>
            </a:lvl8pPr>
            <a:lvl9pPr marL="3813317" indent="-224312"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55CF557-6728-4DDC-9657-6C42C38ADB20}" type="slidenum">
              <a:rPr lang="en-US"/>
              <a:pPr fontAlgn="base">
                <a:spcBef>
                  <a:spcPct val="0"/>
                </a:spcBef>
                <a:spcAft>
                  <a:spcPct val="0"/>
                </a:spcAft>
              </a:pPr>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88D9B2-D9A1-2441-BDB8-D3EA2931355A}" type="slidenum">
              <a:rPr lang="en-US"/>
              <a:pPr/>
              <a:t>16</a:t>
            </a:fld>
            <a:endParaRPr lang="en-US"/>
          </a:p>
        </p:txBody>
      </p:sp>
      <p:sp>
        <p:nvSpPr>
          <p:cNvPr id="23245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3245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88D9B2-D9A1-2441-BDB8-D3EA2931355A}" type="slidenum">
              <a:rPr lang="en-US"/>
              <a:pPr/>
              <a:t>20</a:t>
            </a:fld>
            <a:endParaRPr lang="en-US"/>
          </a:p>
        </p:txBody>
      </p:sp>
      <p:sp>
        <p:nvSpPr>
          <p:cNvPr id="23245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3245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HadEX2 provides gridded, station-based indices of temperature- and precipitation- related climate extremes. It is intended for climate change detection and attribution studies and climate model evaluation. Twenty-nine indices, including daily maximum and minimum temperatures, number of frost days, maximum 1-day precipitation, and growing season length are provided for 1901 to 2010 at monthly </a:t>
            </a:r>
            <a:r>
              <a:rPr lang="en-US" sz="1200" kern="1200" dirty="0" err="1" smtClean="0">
                <a:solidFill>
                  <a:schemeClr val="tx1"/>
                </a:solidFill>
                <a:latin typeface="+mn-lt"/>
                <a:ea typeface="+mn-ea"/>
                <a:cs typeface="+mn-cs"/>
              </a:rPr>
              <a:t>timesteps</a:t>
            </a:r>
            <a:r>
              <a:rPr lang="en-US" sz="1200" kern="1200" dirty="0" smtClean="0">
                <a:solidFill>
                  <a:schemeClr val="tx1"/>
                </a:solidFill>
                <a:latin typeface="+mn-lt"/>
                <a:ea typeface="+mn-ea"/>
                <a:cs typeface="+mn-cs"/>
              </a:rPr>
              <a:t> on a 2.5° latitude x 3.75 ° longitude grid. Definitions of these core indices follow recommendations set forth by the </a:t>
            </a:r>
            <a:r>
              <a:rPr lang="en-US" sz="1200" kern="1200" dirty="0" err="1" smtClean="0">
                <a:solidFill>
                  <a:schemeClr val="tx1"/>
                </a:solidFill>
                <a:latin typeface="+mn-lt"/>
                <a:ea typeface="+mn-ea"/>
                <a:cs typeface="+mn-cs"/>
              </a:rPr>
              <a:t>CCl</a:t>
            </a:r>
            <a:r>
              <a:rPr lang="en-US" sz="1200" kern="1200" dirty="0" smtClean="0">
                <a:solidFill>
                  <a:schemeClr val="tx1"/>
                </a:solidFill>
                <a:latin typeface="+mn-lt"/>
                <a:ea typeface="+mn-ea"/>
                <a:cs typeface="+mn-cs"/>
              </a:rPr>
              <a:t>/CLIVAR/JCOMM Expert Team on Climate Change Detection and Indices (ETTCCDI). Input data are from approximately 7000 temperature and 11000 precipitation observing stations distributed worldwide.  The indices are computed for each station, and then the indices are gridded using an angular distance weighting scheme. Compared with the precipitation-based indices, the temperature-based indices generally show larger spatial coherence and large-scale averages that are more robust to sampling gaps. </a:t>
            </a:r>
            <a:endParaRPr lang="en-US" dirty="0"/>
          </a:p>
        </p:txBody>
      </p:sp>
      <p:sp>
        <p:nvSpPr>
          <p:cNvPr id="4" name="Slide Number Placeholder 3"/>
          <p:cNvSpPr>
            <a:spLocks noGrp="1"/>
          </p:cNvSpPr>
          <p:nvPr>
            <p:ph type="sldNum" sz="quarter" idx="10"/>
          </p:nvPr>
        </p:nvSpPr>
        <p:spPr/>
        <p:txBody>
          <a:bodyPr/>
          <a:lstStyle/>
          <a:p>
            <a:fld id="{AA3AE14E-ED21-EE40-85D0-D12B7566BDB4}" type="slidenum">
              <a:rPr lang="en-US" smtClean="0"/>
              <a:t>22</a:t>
            </a:fld>
            <a:endParaRPr lang="en-US"/>
          </a:p>
        </p:txBody>
      </p:sp>
    </p:spTree>
    <p:extLst>
      <p:ext uri="{BB962C8B-B14F-4D97-AF65-F5344CB8AC3E}">
        <p14:creationId xmlns:p14="http://schemas.microsoft.com/office/powerpoint/2010/main" val="15386792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Conceptualized</a:t>
            </a:r>
            <a:r>
              <a:rPr lang="en-US" baseline="0" dirty="0" smtClean="0"/>
              <a:t> species interactions, food web. With indirect effects.</a:t>
            </a:r>
            <a:endParaRPr lang="en-US" dirty="0"/>
          </a:p>
        </p:txBody>
      </p:sp>
      <p:sp>
        <p:nvSpPr>
          <p:cNvPr id="4" name="Slide Number Placeholder 3"/>
          <p:cNvSpPr>
            <a:spLocks noGrp="1"/>
          </p:cNvSpPr>
          <p:nvPr>
            <p:ph type="sldNum" sz="quarter" idx="10"/>
          </p:nvPr>
        </p:nvSpPr>
        <p:spPr/>
        <p:txBody>
          <a:bodyPr/>
          <a:lstStyle/>
          <a:p>
            <a:fld id="{363E1C30-705B-194C-8AF2-521092EB1090}" type="slidenum">
              <a:rPr lang="en-US" smtClean="0"/>
              <a:t>30</a:t>
            </a:fld>
            <a:endParaRPr lang="en-US"/>
          </a:p>
        </p:txBody>
      </p:sp>
    </p:spTree>
    <p:extLst>
      <p:ext uri="{BB962C8B-B14F-4D97-AF65-F5344CB8AC3E}">
        <p14:creationId xmlns:p14="http://schemas.microsoft.com/office/powerpoint/2010/main" val="10214001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Conceptualized</a:t>
            </a:r>
            <a:r>
              <a:rPr lang="en-US" baseline="0" dirty="0" smtClean="0"/>
              <a:t> species interactions, food web. With indirect effects.</a:t>
            </a:r>
            <a:endParaRPr lang="en-US" dirty="0"/>
          </a:p>
        </p:txBody>
      </p:sp>
      <p:sp>
        <p:nvSpPr>
          <p:cNvPr id="4" name="Slide Number Placeholder 3"/>
          <p:cNvSpPr>
            <a:spLocks noGrp="1"/>
          </p:cNvSpPr>
          <p:nvPr>
            <p:ph type="sldNum" sz="quarter" idx="10"/>
          </p:nvPr>
        </p:nvSpPr>
        <p:spPr/>
        <p:txBody>
          <a:bodyPr/>
          <a:lstStyle/>
          <a:p>
            <a:fld id="{363E1C30-705B-194C-8AF2-521092EB1090}" type="slidenum">
              <a:rPr lang="en-US" smtClean="0"/>
              <a:t>31</a:t>
            </a:fld>
            <a:endParaRPr lang="en-US"/>
          </a:p>
        </p:txBody>
      </p:sp>
    </p:spTree>
    <p:extLst>
      <p:ext uri="{BB962C8B-B14F-4D97-AF65-F5344CB8AC3E}">
        <p14:creationId xmlns:p14="http://schemas.microsoft.com/office/powerpoint/2010/main" val="1021400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88D9B2-D9A1-2441-BDB8-D3EA2931355A}" type="slidenum">
              <a:rPr lang="en-US"/>
              <a:pPr/>
              <a:t>2</a:t>
            </a:fld>
            <a:endParaRPr lang="en-US"/>
          </a:p>
        </p:txBody>
      </p:sp>
      <p:sp>
        <p:nvSpPr>
          <p:cNvPr id="23245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3245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Conceptualized</a:t>
            </a:r>
            <a:r>
              <a:rPr lang="en-US" baseline="0" dirty="0" smtClean="0"/>
              <a:t> species interactions, food web. With indirect effects.</a:t>
            </a:r>
            <a:endParaRPr lang="en-US" dirty="0"/>
          </a:p>
        </p:txBody>
      </p:sp>
      <p:sp>
        <p:nvSpPr>
          <p:cNvPr id="4" name="Slide Number Placeholder 3"/>
          <p:cNvSpPr>
            <a:spLocks noGrp="1"/>
          </p:cNvSpPr>
          <p:nvPr>
            <p:ph type="sldNum" sz="quarter" idx="10"/>
          </p:nvPr>
        </p:nvSpPr>
        <p:spPr/>
        <p:txBody>
          <a:bodyPr/>
          <a:lstStyle/>
          <a:p>
            <a:fld id="{363E1C30-705B-194C-8AF2-521092EB1090}" type="slidenum">
              <a:rPr lang="en-US" smtClean="0"/>
              <a:t>32</a:t>
            </a:fld>
            <a:endParaRPr lang="en-US"/>
          </a:p>
        </p:txBody>
      </p:sp>
    </p:spTree>
    <p:extLst>
      <p:ext uri="{BB962C8B-B14F-4D97-AF65-F5344CB8AC3E}">
        <p14:creationId xmlns:p14="http://schemas.microsoft.com/office/powerpoint/2010/main" val="10214001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Conceptualized</a:t>
            </a:r>
            <a:r>
              <a:rPr lang="en-US" baseline="0" dirty="0" smtClean="0"/>
              <a:t> species interactions, food web. With indirect effects.</a:t>
            </a:r>
            <a:endParaRPr lang="en-US" dirty="0"/>
          </a:p>
        </p:txBody>
      </p:sp>
      <p:sp>
        <p:nvSpPr>
          <p:cNvPr id="4" name="Slide Number Placeholder 3"/>
          <p:cNvSpPr>
            <a:spLocks noGrp="1"/>
          </p:cNvSpPr>
          <p:nvPr>
            <p:ph type="sldNum" sz="quarter" idx="10"/>
          </p:nvPr>
        </p:nvSpPr>
        <p:spPr/>
        <p:txBody>
          <a:bodyPr/>
          <a:lstStyle/>
          <a:p>
            <a:fld id="{363E1C30-705B-194C-8AF2-521092EB1090}" type="slidenum">
              <a:rPr lang="en-US" smtClean="0"/>
              <a:t>33</a:t>
            </a:fld>
            <a:endParaRPr lang="en-US"/>
          </a:p>
        </p:txBody>
      </p:sp>
    </p:spTree>
    <p:extLst>
      <p:ext uri="{BB962C8B-B14F-4D97-AF65-F5344CB8AC3E}">
        <p14:creationId xmlns:p14="http://schemas.microsoft.com/office/powerpoint/2010/main" val="10214001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Conceptualized</a:t>
            </a:r>
            <a:r>
              <a:rPr lang="en-US" baseline="0" dirty="0" smtClean="0"/>
              <a:t> species interactions, food web. With indirect effects.</a:t>
            </a:r>
            <a:endParaRPr lang="en-US" dirty="0"/>
          </a:p>
        </p:txBody>
      </p:sp>
      <p:sp>
        <p:nvSpPr>
          <p:cNvPr id="4" name="Slide Number Placeholder 3"/>
          <p:cNvSpPr>
            <a:spLocks noGrp="1"/>
          </p:cNvSpPr>
          <p:nvPr>
            <p:ph type="sldNum" sz="quarter" idx="10"/>
          </p:nvPr>
        </p:nvSpPr>
        <p:spPr/>
        <p:txBody>
          <a:bodyPr/>
          <a:lstStyle/>
          <a:p>
            <a:fld id="{363E1C30-705B-194C-8AF2-521092EB1090}" type="slidenum">
              <a:rPr lang="en-US" smtClean="0"/>
              <a:t>34</a:t>
            </a:fld>
            <a:endParaRPr lang="en-US"/>
          </a:p>
        </p:txBody>
      </p:sp>
    </p:spTree>
    <p:extLst>
      <p:ext uri="{BB962C8B-B14F-4D97-AF65-F5344CB8AC3E}">
        <p14:creationId xmlns:p14="http://schemas.microsoft.com/office/powerpoint/2010/main" val="10214001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Conceptualized</a:t>
            </a:r>
            <a:r>
              <a:rPr lang="en-US" baseline="0" dirty="0" smtClean="0"/>
              <a:t> species interactions, food web. With indirect effects.</a:t>
            </a:r>
            <a:endParaRPr lang="en-US" dirty="0"/>
          </a:p>
        </p:txBody>
      </p:sp>
      <p:sp>
        <p:nvSpPr>
          <p:cNvPr id="4" name="Slide Number Placeholder 3"/>
          <p:cNvSpPr>
            <a:spLocks noGrp="1"/>
          </p:cNvSpPr>
          <p:nvPr>
            <p:ph type="sldNum" sz="quarter" idx="10"/>
          </p:nvPr>
        </p:nvSpPr>
        <p:spPr/>
        <p:txBody>
          <a:bodyPr/>
          <a:lstStyle/>
          <a:p>
            <a:fld id="{363E1C30-705B-194C-8AF2-521092EB1090}" type="slidenum">
              <a:rPr lang="en-US" smtClean="0"/>
              <a:t>35</a:t>
            </a:fld>
            <a:endParaRPr lang="en-US"/>
          </a:p>
        </p:txBody>
      </p:sp>
    </p:spTree>
    <p:extLst>
      <p:ext uri="{BB962C8B-B14F-4D97-AF65-F5344CB8AC3E}">
        <p14:creationId xmlns:p14="http://schemas.microsoft.com/office/powerpoint/2010/main" val="10214001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88D9B2-D9A1-2441-BDB8-D3EA2931355A}" type="slidenum">
              <a:rPr lang="en-US"/>
              <a:pPr/>
              <a:t>36</a:t>
            </a:fld>
            <a:endParaRPr lang="en-US"/>
          </a:p>
        </p:txBody>
      </p:sp>
      <p:sp>
        <p:nvSpPr>
          <p:cNvPr id="23245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3245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88D9B2-D9A1-2441-BDB8-D3EA2931355A}" type="slidenum">
              <a:rPr lang="en-US"/>
              <a:pPr/>
              <a:t>37</a:t>
            </a:fld>
            <a:endParaRPr lang="en-US"/>
          </a:p>
        </p:txBody>
      </p:sp>
      <p:sp>
        <p:nvSpPr>
          <p:cNvPr id="23245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3245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t>Constrast to yesterday - theory vs. empirical</a:t>
            </a:r>
          </a:p>
          <a:p>
            <a:r>
              <a:rPr lang="en-US"/>
              <a:t>Strange talk - not going to talk about stuff that I</a:t>
            </a:r>
            <a:r>
              <a:rPr lang="ja-JP" altLang="en-US">
                <a:latin typeface="Arial"/>
              </a:rPr>
              <a:t>’</a:t>
            </a:r>
            <a:r>
              <a:rPr lang="en-US"/>
              <a:t>ve done - lab talk</a:t>
            </a:r>
          </a:p>
          <a:p>
            <a:r>
              <a:rPr lang="en-US"/>
              <a:t>Collected 12 talks given by people in the lab - condensed down to a single talk</a:t>
            </a:r>
          </a:p>
          <a:p>
            <a:r>
              <a:rPr lang="en-US"/>
              <a:t>You might be thinking that you are about to experience a 3 hour train wreck - I really did shortened things, so the train wreck should last less than 1 hour</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Conceptualized</a:t>
            </a:r>
            <a:r>
              <a:rPr lang="en-US" baseline="0" dirty="0" smtClean="0"/>
              <a:t> species interactions, food web. With indirect effects.</a:t>
            </a:r>
            <a:endParaRPr lang="en-US" dirty="0"/>
          </a:p>
        </p:txBody>
      </p:sp>
      <p:sp>
        <p:nvSpPr>
          <p:cNvPr id="4" name="Slide Number Placeholder 3"/>
          <p:cNvSpPr>
            <a:spLocks noGrp="1"/>
          </p:cNvSpPr>
          <p:nvPr>
            <p:ph type="sldNum" sz="quarter" idx="10"/>
          </p:nvPr>
        </p:nvSpPr>
        <p:spPr/>
        <p:txBody>
          <a:bodyPr/>
          <a:lstStyle/>
          <a:p>
            <a:fld id="{363E1C30-705B-194C-8AF2-521092EB1090}" type="slidenum">
              <a:rPr lang="en-US" smtClean="0"/>
              <a:t>38</a:t>
            </a:fld>
            <a:endParaRPr lang="en-US"/>
          </a:p>
        </p:txBody>
      </p:sp>
    </p:spTree>
    <p:extLst>
      <p:ext uri="{BB962C8B-B14F-4D97-AF65-F5344CB8AC3E}">
        <p14:creationId xmlns:p14="http://schemas.microsoft.com/office/powerpoint/2010/main" val="10214001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88D9B2-D9A1-2441-BDB8-D3EA2931355A}" type="slidenum">
              <a:rPr lang="en-US"/>
              <a:pPr/>
              <a:t>39</a:t>
            </a:fld>
            <a:endParaRPr lang="en-US"/>
          </a:p>
        </p:txBody>
      </p:sp>
      <p:sp>
        <p:nvSpPr>
          <p:cNvPr id="23245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3245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88D9B2-D9A1-2441-BDB8-D3EA2931355A}" type="slidenum">
              <a:rPr lang="en-US"/>
              <a:pPr/>
              <a:t>40</a:t>
            </a:fld>
            <a:endParaRPr lang="en-US"/>
          </a:p>
        </p:txBody>
      </p:sp>
      <p:sp>
        <p:nvSpPr>
          <p:cNvPr id="23245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3245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88D9B2-D9A1-2441-BDB8-D3EA2931355A}" type="slidenum">
              <a:rPr lang="en-US"/>
              <a:pPr/>
              <a:t>41</a:t>
            </a:fld>
            <a:endParaRPr lang="en-US"/>
          </a:p>
        </p:txBody>
      </p:sp>
      <p:sp>
        <p:nvSpPr>
          <p:cNvPr id="23245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3245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88D9B2-D9A1-2441-BDB8-D3EA2931355A}" type="slidenum">
              <a:rPr lang="en-US"/>
              <a:pPr/>
              <a:t>3</a:t>
            </a:fld>
            <a:endParaRPr lang="en-US"/>
          </a:p>
        </p:txBody>
      </p:sp>
      <p:sp>
        <p:nvSpPr>
          <p:cNvPr id="23245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3245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88D9B2-D9A1-2441-BDB8-D3EA2931355A}" type="slidenum">
              <a:rPr lang="en-US"/>
              <a:pPr/>
              <a:t>42</a:t>
            </a:fld>
            <a:endParaRPr lang="en-US"/>
          </a:p>
        </p:txBody>
      </p:sp>
      <p:sp>
        <p:nvSpPr>
          <p:cNvPr id="23245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3245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88D9B2-D9A1-2441-BDB8-D3EA2931355A}" type="slidenum">
              <a:rPr lang="en-US"/>
              <a:pPr/>
              <a:t>4</a:t>
            </a:fld>
            <a:endParaRPr lang="en-US"/>
          </a:p>
        </p:txBody>
      </p:sp>
      <p:sp>
        <p:nvSpPr>
          <p:cNvPr id="23245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3245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88D9B2-D9A1-2441-BDB8-D3EA2931355A}" type="slidenum">
              <a:rPr lang="en-US"/>
              <a:pPr/>
              <a:t>5</a:t>
            </a:fld>
            <a:endParaRPr lang="en-US"/>
          </a:p>
        </p:txBody>
      </p:sp>
      <p:sp>
        <p:nvSpPr>
          <p:cNvPr id="23245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3245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88D9B2-D9A1-2441-BDB8-D3EA2931355A}" type="slidenum">
              <a:rPr lang="en-US"/>
              <a:pPr/>
              <a:t>6</a:t>
            </a:fld>
            <a:endParaRPr lang="en-US"/>
          </a:p>
        </p:txBody>
      </p:sp>
      <p:sp>
        <p:nvSpPr>
          <p:cNvPr id="23245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3245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88D9B2-D9A1-2441-BDB8-D3EA2931355A}" type="slidenum">
              <a:rPr lang="en-US"/>
              <a:pPr/>
              <a:t>7</a:t>
            </a:fld>
            <a:endParaRPr lang="en-US"/>
          </a:p>
        </p:txBody>
      </p:sp>
      <p:sp>
        <p:nvSpPr>
          <p:cNvPr id="23245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23245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US" sz="1200" kern="1200" dirty="0" smtClean="0">
                <a:solidFill>
                  <a:schemeClr val="tx1"/>
                </a:solidFill>
                <a:latin typeface="+mn-lt"/>
                <a:ea typeface="+mn-ea"/>
                <a:cs typeface="+mn-cs"/>
              </a:rPr>
              <a:t>That appears to be a picture of aphid </a:t>
            </a:r>
            <a:r>
              <a:rPr lang="en-US" sz="1200" kern="1200" dirty="0" err="1" smtClean="0">
                <a:solidFill>
                  <a:schemeClr val="tx1"/>
                </a:solidFill>
                <a:latin typeface="+mn-lt"/>
                <a:ea typeface="+mn-ea"/>
                <a:cs typeface="+mn-cs"/>
              </a:rPr>
              <a:t>bacteriocytes</a:t>
            </a:r>
            <a:r>
              <a:rPr lang="en-US" sz="1200" kern="1200" dirty="0" smtClean="0">
                <a:solidFill>
                  <a:schemeClr val="tx1"/>
                </a:solidFill>
                <a:latin typeface="+mn-lt"/>
                <a:ea typeface="+mn-ea"/>
                <a:cs typeface="+mn-cs"/>
              </a:rPr>
              <a:t> (green represents </a:t>
            </a:r>
            <a:r>
              <a:rPr lang="en-US" sz="1200" kern="1200" dirty="0" err="1" smtClean="0">
                <a:solidFill>
                  <a:schemeClr val="tx1"/>
                </a:solidFill>
                <a:latin typeface="+mn-lt"/>
                <a:ea typeface="+mn-ea"/>
                <a:cs typeface="+mn-cs"/>
              </a:rPr>
              <a:t>Buchnera</a:t>
            </a:r>
            <a:r>
              <a:rPr lang="en-US" sz="1200" kern="1200" dirty="0" smtClean="0">
                <a:solidFill>
                  <a:schemeClr val="tx1"/>
                </a:solidFill>
                <a:latin typeface="+mn-lt"/>
                <a:ea typeface="+mn-ea"/>
                <a:cs typeface="+mn-cs"/>
              </a:rPr>
              <a:t> cells; blue aphid nuclei) and the pink is showing localization of secondary symbionts like </a:t>
            </a:r>
            <a:r>
              <a:rPr lang="en-US" sz="1200" kern="1200" dirty="0" err="1" smtClean="0">
                <a:solidFill>
                  <a:schemeClr val="tx1"/>
                </a:solidFill>
                <a:latin typeface="+mn-lt"/>
                <a:ea typeface="+mn-ea"/>
                <a:cs typeface="+mn-cs"/>
              </a:rPr>
              <a:t>Hamiltonella</a:t>
            </a:r>
            <a:r>
              <a:rPr lang="en-US" sz="1200" kern="1200" dirty="0" smtClean="0">
                <a:solidFill>
                  <a:schemeClr val="tx1"/>
                </a:solidFill>
                <a:latin typeface="+mn-lt"/>
                <a:ea typeface="+mn-ea"/>
                <a:cs typeface="+mn-cs"/>
              </a:rPr>
              <a:t> to sheath cells (upper row) and so-called 'secondary </a:t>
            </a:r>
            <a:r>
              <a:rPr lang="en-US" sz="1200" kern="1200" dirty="0" err="1" smtClean="0">
                <a:solidFill>
                  <a:schemeClr val="tx1"/>
                </a:solidFill>
                <a:latin typeface="+mn-lt"/>
                <a:ea typeface="+mn-ea"/>
                <a:cs typeface="+mn-cs"/>
              </a:rPr>
              <a:t>bacteriocytes</a:t>
            </a:r>
            <a:r>
              <a:rPr lang="en-US" sz="1200" kern="1200" dirty="0" smtClean="0">
                <a:solidFill>
                  <a:schemeClr val="tx1"/>
                </a:solidFill>
                <a:latin typeface="+mn-lt"/>
                <a:ea typeface="+mn-ea"/>
                <a:cs typeface="+mn-cs"/>
              </a:rPr>
              <a:t>' (lower row left). Hope this helps!</a:t>
            </a:r>
          </a:p>
          <a:p>
            <a:pPr>
              <a:spcBef>
                <a:spcPct val="0"/>
              </a:spcBef>
              <a:defRPr/>
            </a:pPr>
            <a:endParaRPr lang="en-US" dirty="0" smtClean="0"/>
          </a:p>
        </p:txBody>
      </p:sp>
      <p:sp>
        <p:nvSpPr>
          <p:cNvPr id="4403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29017" indent="-280391">
              <a:defRPr>
                <a:solidFill>
                  <a:schemeClr val="tx1"/>
                </a:solidFill>
                <a:latin typeface="Calibri" pitchFamily="34" charset="0"/>
              </a:defRPr>
            </a:lvl2pPr>
            <a:lvl3pPr marL="1121564" indent="-224312">
              <a:defRPr>
                <a:solidFill>
                  <a:schemeClr val="tx1"/>
                </a:solidFill>
                <a:latin typeface="Calibri" pitchFamily="34" charset="0"/>
              </a:defRPr>
            </a:lvl3pPr>
            <a:lvl4pPr marL="1570189" indent="-224312">
              <a:defRPr>
                <a:solidFill>
                  <a:schemeClr val="tx1"/>
                </a:solidFill>
                <a:latin typeface="Calibri" pitchFamily="34" charset="0"/>
              </a:defRPr>
            </a:lvl4pPr>
            <a:lvl5pPr marL="2018816" indent="-224312">
              <a:defRPr>
                <a:solidFill>
                  <a:schemeClr val="tx1"/>
                </a:solidFill>
                <a:latin typeface="Calibri" pitchFamily="34" charset="0"/>
              </a:defRPr>
            </a:lvl5pPr>
            <a:lvl6pPr marL="2467441" indent="-224312" fontAlgn="base">
              <a:spcBef>
                <a:spcPct val="0"/>
              </a:spcBef>
              <a:spcAft>
                <a:spcPct val="0"/>
              </a:spcAft>
              <a:defRPr>
                <a:solidFill>
                  <a:schemeClr val="tx1"/>
                </a:solidFill>
                <a:latin typeface="Calibri" pitchFamily="34" charset="0"/>
              </a:defRPr>
            </a:lvl6pPr>
            <a:lvl7pPr marL="2916065" indent="-224312" fontAlgn="base">
              <a:spcBef>
                <a:spcPct val="0"/>
              </a:spcBef>
              <a:spcAft>
                <a:spcPct val="0"/>
              </a:spcAft>
              <a:defRPr>
                <a:solidFill>
                  <a:schemeClr val="tx1"/>
                </a:solidFill>
                <a:latin typeface="Calibri" pitchFamily="34" charset="0"/>
              </a:defRPr>
            </a:lvl7pPr>
            <a:lvl8pPr marL="3364692" indent="-224312" fontAlgn="base">
              <a:spcBef>
                <a:spcPct val="0"/>
              </a:spcBef>
              <a:spcAft>
                <a:spcPct val="0"/>
              </a:spcAft>
              <a:defRPr>
                <a:solidFill>
                  <a:schemeClr val="tx1"/>
                </a:solidFill>
                <a:latin typeface="Calibri" pitchFamily="34" charset="0"/>
              </a:defRPr>
            </a:lvl8pPr>
            <a:lvl9pPr marL="3813317" indent="-224312" fontAlgn="base">
              <a:spcBef>
                <a:spcPct val="0"/>
              </a:spcBef>
              <a:spcAft>
                <a:spcPct val="0"/>
              </a:spcAft>
              <a:defRPr>
                <a:solidFill>
                  <a:schemeClr val="tx1"/>
                </a:solidFill>
                <a:latin typeface="Calibri" pitchFamily="34" charset="0"/>
              </a:defRPr>
            </a:lvl9pPr>
          </a:lstStyle>
          <a:p>
            <a:pPr>
              <a:defRPr/>
            </a:pPr>
            <a:fld id="{409A2757-D6E2-9B41-9DF3-BDAE83857D50}" type="slidenum">
              <a:rPr lang="en-US"/>
              <a:pPr>
                <a:defRPr/>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defRPr/>
            </a:pPr>
            <a:endParaRPr lang="en-US" dirty="0" smtClean="0"/>
          </a:p>
        </p:txBody>
      </p:sp>
      <p:sp>
        <p:nvSpPr>
          <p:cNvPr id="4915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29017" indent="-280391">
              <a:defRPr>
                <a:solidFill>
                  <a:schemeClr val="tx1"/>
                </a:solidFill>
                <a:latin typeface="Calibri" pitchFamily="34" charset="0"/>
              </a:defRPr>
            </a:lvl2pPr>
            <a:lvl3pPr marL="1121564" indent="-224312">
              <a:defRPr>
                <a:solidFill>
                  <a:schemeClr val="tx1"/>
                </a:solidFill>
                <a:latin typeface="Calibri" pitchFamily="34" charset="0"/>
              </a:defRPr>
            </a:lvl3pPr>
            <a:lvl4pPr marL="1570189" indent="-224312">
              <a:defRPr>
                <a:solidFill>
                  <a:schemeClr val="tx1"/>
                </a:solidFill>
                <a:latin typeface="Calibri" pitchFamily="34" charset="0"/>
              </a:defRPr>
            </a:lvl4pPr>
            <a:lvl5pPr marL="2018816" indent="-224312">
              <a:defRPr>
                <a:solidFill>
                  <a:schemeClr val="tx1"/>
                </a:solidFill>
                <a:latin typeface="Calibri" pitchFamily="34" charset="0"/>
              </a:defRPr>
            </a:lvl5pPr>
            <a:lvl6pPr marL="2467441" indent="-224312" fontAlgn="base">
              <a:spcBef>
                <a:spcPct val="0"/>
              </a:spcBef>
              <a:spcAft>
                <a:spcPct val="0"/>
              </a:spcAft>
              <a:defRPr>
                <a:solidFill>
                  <a:schemeClr val="tx1"/>
                </a:solidFill>
                <a:latin typeface="Calibri" pitchFamily="34" charset="0"/>
              </a:defRPr>
            </a:lvl6pPr>
            <a:lvl7pPr marL="2916065" indent="-224312" fontAlgn="base">
              <a:spcBef>
                <a:spcPct val="0"/>
              </a:spcBef>
              <a:spcAft>
                <a:spcPct val="0"/>
              </a:spcAft>
              <a:defRPr>
                <a:solidFill>
                  <a:schemeClr val="tx1"/>
                </a:solidFill>
                <a:latin typeface="Calibri" pitchFamily="34" charset="0"/>
              </a:defRPr>
            </a:lvl7pPr>
            <a:lvl8pPr marL="3364692" indent="-224312" fontAlgn="base">
              <a:spcBef>
                <a:spcPct val="0"/>
              </a:spcBef>
              <a:spcAft>
                <a:spcPct val="0"/>
              </a:spcAft>
              <a:defRPr>
                <a:solidFill>
                  <a:schemeClr val="tx1"/>
                </a:solidFill>
                <a:latin typeface="Calibri" pitchFamily="34" charset="0"/>
              </a:defRPr>
            </a:lvl8pPr>
            <a:lvl9pPr marL="3813317" indent="-224312" fontAlgn="base">
              <a:spcBef>
                <a:spcPct val="0"/>
              </a:spcBef>
              <a:spcAft>
                <a:spcPct val="0"/>
              </a:spcAft>
              <a:defRPr>
                <a:solidFill>
                  <a:schemeClr val="tx1"/>
                </a:solidFill>
                <a:latin typeface="Calibri" pitchFamily="34" charset="0"/>
              </a:defRPr>
            </a:lvl9pPr>
          </a:lstStyle>
          <a:p>
            <a:pPr>
              <a:defRPr/>
            </a:pPr>
            <a:fld id="{2952DF50-D883-2E47-925C-21F3072D2DC9}" type="slidenum">
              <a:rPr lang="en-US"/>
              <a:pPr>
                <a:defRPr/>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1135164-F676-9449-8AAB-970288E349F9}" type="slidenum">
              <a:rPr lang="en-US" altLang="en-US"/>
              <a:pPr/>
              <a:t>‹#›</a:t>
            </a:fld>
            <a:endParaRPr lang="en-US" altLang="en-US"/>
          </a:p>
        </p:txBody>
      </p:sp>
    </p:spTree>
    <p:extLst>
      <p:ext uri="{BB962C8B-B14F-4D97-AF65-F5344CB8AC3E}">
        <p14:creationId xmlns:p14="http://schemas.microsoft.com/office/powerpoint/2010/main" val="2870486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938703E-0871-654F-8D7E-8EDB8CBB7D4A}" type="slidenum">
              <a:rPr lang="en-US" altLang="en-US"/>
              <a:pPr/>
              <a:t>‹#›</a:t>
            </a:fld>
            <a:endParaRPr lang="en-US" altLang="en-US"/>
          </a:p>
        </p:txBody>
      </p:sp>
    </p:spTree>
    <p:extLst>
      <p:ext uri="{BB962C8B-B14F-4D97-AF65-F5344CB8AC3E}">
        <p14:creationId xmlns:p14="http://schemas.microsoft.com/office/powerpoint/2010/main" val="887133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DA3FD76-FC7F-264A-8AA5-1EEE15228FE0}" type="slidenum">
              <a:rPr lang="en-US" altLang="en-US"/>
              <a:pPr/>
              <a:t>‹#›</a:t>
            </a:fld>
            <a:endParaRPr lang="en-US" altLang="en-US"/>
          </a:p>
        </p:txBody>
      </p:sp>
    </p:spTree>
    <p:extLst>
      <p:ext uri="{BB962C8B-B14F-4D97-AF65-F5344CB8AC3E}">
        <p14:creationId xmlns:p14="http://schemas.microsoft.com/office/powerpoint/2010/main" val="2118898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1921229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1921229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1921229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1921229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1921229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9828896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6420576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8402946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D9B5D61-B69A-B447-9865-AD1B0AD73DBA}" type="slidenum">
              <a:rPr lang="en-US" altLang="en-US"/>
              <a:pPr/>
              <a:t>‹#›</a:t>
            </a:fld>
            <a:endParaRPr lang="en-US" altLang="en-US"/>
          </a:p>
        </p:txBody>
      </p:sp>
    </p:spTree>
    <p:extLst>
      <p:ext uri="{BB962C8B-B14F-4D97-AF65-F5344CB8AC3E}">
        <p14:creationId xmlns:p14="http://schemas.microsoft.com/office/powerpoint/2010/main" val="13934886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ECDE09-4058-4019-8776-4FE13DCAA6AE}" type="datetimeFigureOut">
              <a:rPr lang="en-US" smtClean="0">
                <a:solidFill>
                  <a:prstClr val="black">
                    <a:tint val="75000"/>
                  </a:prstClr>
                </a:solidFill>
                <a:latin typeface="Calibri"/>
              </a:rPr>
              <a:pPr/>
              <a:t>4/21/15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9C33215-7459-49CB-BE98-48F37F297658}"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9720460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ECDE09-4058-4019-8776-4FE13DCAA6AE}" type="datetimeFigureOut">
              <a:rPr lang="en-US" smtClean="0">
                <a:solidFill>
                  <a:prstClr val="black">
                    <a:tint val="75000"/>
                  </a:prstClr>
                </a:solidFill>
                <a:latin typeface="Calibri"/>
              </a:rPr>
              <a:pPr/>
              <a:t>4/21/15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9C33215-7459-49CB-BE98-48F37F297658}"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0289592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ECDE09-4058-4019-8776-4FE13DCAA6AE}" type="datetimeFigureOut">
              <a:rPr lang="en-US" smtClean="0">
                <a:solidFill>
                  <a:prstClr val="black">
                    <a:tint val="75000"/>
                  </a:prstClr>
                </a:solidFill>
                <a:latin typeface="Calibri"/>
              </a:rPr>
              <a:pPr/>
              <a:t>4/21/15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9C33215-7459-49CB-BE98-48F37F297658}"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6536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0ECDE09-4058-4019-8776-4FE13DCAA6AE}" type="datetimeFigureOut">
              <a:rPr lang="en-US" smtClean="0">
                <a:solidFill>
                  <a:prstClr val="black">
                    <a:tint val="75000"/>
                  </a:prstClr>
                </a:solidFill>
                <a:latin typeface="Calibri"/>
              </a:rPr>
              <a:pPr/>
              <a:t>4/21/15</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9C33215-7459-49CB-BE98-48F37F297658}"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8427549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0ECDE09-4058-4019-8776-4FE13DCAA6AE}" type="datetimeFigureOut">
              <a:rPr lang="en-US" smtClean="0">
                <a:solidFill>
                  <a:prstClr val="black">
                    <a:tint val="75000"/>
                  </a:prstClr>
                </a:solidFill>
                <a:latin typeface="Calibri"/>
              </a:rPr>
              <a:pPr/>
              <a:t>4/21/15</a:t>
            </a:fld>
            <a:endParaRPr lang="en-US"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B9C33215-7459-49CB-BE98-48F37F297658}"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2148554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ECDE09-4058-4019-8776-4FE13DCAA6AE}" type="datetimeFigureOut">
              <a:rPr lang="en-US" smtClean="0">
                <a:solidFill>
                  <a:prstClr val="black">
                    <a:tint val="75000"/>
                  </a:prstClr>
                </a:solidFill>
                <a:latin typeface="Calibri"/>
              </a:rPr>
              <a:pPr/>
              <a:t>4/21/15</a:t>
            </a:fld>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B9C33215-7459-49CB-BE98-48F37F297658}"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326133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ECDE09-4058-4019-8776-4FE13DCAA6AE}" type="datetimeFigureOut">
              <a:rPr lang="en-US" smtClean="0">
                <a:solidFill>
                  <a:prstClr val="black">
                    <a:tint val="75000"/>
                  </a:prstClr>
                </a:solidFill>
                <a:latin typeface="Calibri"/>
              </a:rPr>
              <a:pPr/>
              <a:t>4/21/15</a:t>
            </a:fld>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B9C33215-7459-49CB-BE98-48F37F297658}"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3349365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ECDE09-4058-4019-8776-4FE13DCAA6AE}" type="datetimeFigureOut">
              <a:rPr lang="en-US" smtClean="0">
                <a:solidFill>
                  <a:prstClr val="black">
                    <a:tint val="75000"/>
                  </a:prstClr>
                </a:solidFill>
                <a:latin typeface="Calibri"/>
              </a:rPr>
              <a:pPr/>
              <a:t>4/21/15</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9C33215-7459-49CB-BE98-48F37F297658}"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596981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ECDE09-4058-4019-8776-4FE13DCAA6AE}" type="datetimeFigureOut">
              <a:rPr lang="en-US" smtClean="0">
                <a:solidFill>
                  <a:prstClr val="black">
                    <a:tint val="75000"/>
                  </a:prstClr>
                </a:solidFill>
                <a:latin typeface="Calibri"/>
              </a:rPr>
              <a:pPr/>
              <a:t>4/21/15</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9C33215-7459-49CB-BE98-48F37F297658}"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0906616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ECDE09-4058-4019-8776-4FE13DCAA6AE}" type="datetimeFigureOut">
              <a:rPr lang="en-US" smtClean="0">
                <a:solidFill>
                  <a:prstClr val="black">
                    <a:tint val="75000"/>
                  </a:prstClr>
                </a:solidFill>
                <a:latin typeface="Calibri"/>
              </a:rPr>
              <a:pPr/>
              <a:t>4/21/15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9C33215-7459-49CB-BE98-48F37F297658}"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061633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20E2E85-EA5E-574D-A786-D6C92B9E6D34}" type="slidenum">
              <a:rPr lang="en-US" altLang="en-US"/>
              <a:pPr/>
              <a:t>‹#›</a:t>
            </a:fld>
            <a:endParaRPr lang="en-US" altLang="en-US"/>
          </a:p>
        </p:txBody>
      </p:sp>
    </p:spTree>
    <p:extLst>
      <p:ext uri="{BB962C8B-B14F-4D97-AF65-F5344CB8AC3E}">
        <p14:creationId xmlns:p14="http://schemas.microsoft.com/office/powerpoint/2010/main" val="10760295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ECDE09-4058-4019-8776-4FE13DCAA6AE}" type="datetimeFigureOut">
              <a:rPr lang="en-US" smtClean="0">
                <a:solidFill>
                  <a:prstClr val="black">
                    <a:tint val="75000"/>
                  </a:prstClr>
                </a:solidFill>
                <a:latin typeface="Calibri"/>
              </a:rPr>
              <a:pPr/>
              <a:t>4/21/15</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9C33215-7459-49CB-BE98-48F37F297658}"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095328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53CCC59-E682-3A48-BC84-3FD32E1B5EC4}" type="slidenum">
              <a:rPr lang="en-US" altLang="en-US"/>
              <a:pPr/>
              <a:t>‹#›</a:t>
            </a:fld>
            <a:endParaRPr lang="en-US" altLang="en-US"/>
          </a:p>
        </p:txBody>
      </p:sp>
    </p:spTree>
    <p:extLst>
      <p:ext uri="{BB962C8B-B14F-4D97-AF65-F5344CB8AC3E}">
        <p14:creationId xmlns:p14="http://schemas.microsoft.com/office/powerpoint/2010/main" val="1815108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EF146E9C-8BA2-EC4D-9EB9-4EE82258FCB3}" type="slidenum">
              <a:rPr lang="en-US" altLang="en-US"/>
              <a:pPr/>
              <a:t>‹#›</a:t>
            </a:fld>
            <a:endParaRPr lang="en-US" altLang="en-US"/>
          </a:p>
        </p:txBody>
      </p:sp>
    </p:spTree>
    <p:extLst>
      <p:ext uri="{BB962C8B-B14F-4D97-AF65-F5344CB8AC3E}">
        <p14:creationId xmlns:p14="http://schemas.microsoft.com/office/powerpoint/2010/main" val="1423679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A1F9A364-5F9C-F548-9ACD-F9FC5D1F5FA3}" type="slidenum">
              <a:rPr lang="en-US" altLang="en-US"/>
              <a:pPr/>
              <a:t>‹#›</a:t>
            </a:fld>
            <a:endParaRPr lang="en-US" altLang="en-US"/>
          </a:p>
        </p:txBody>
      </p:sp>
    </p:spTree>
    <p:extLst>
      <p:ext uri="{BB962C8B-B14F-4D97-AF65-F5344CB8AC3E}">
        <p14:creationId xmlns:p14="http://schemas.microsoft.com/office/powerpoint/2010/main" val="3694271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2BEE40E0-875B-0544-978C-06E7FAFE6F4A}" type="slidenum">
              <a:rPr lang="en-US" altLang="en-US"/>
              <a:pPr/>
              <a:t>‹#›</a:t>
            </a:fld>
            <a:endParaRPr lang="en-US" altLang="en-US"/>
          </a:p>
        </p:txBody>
      </p:sp>
    </p:spTree>
    <p:extLst>
      <p:ext uri="{BB962C8B-B14F-4D97-AF65-F5344CB8AC3E}">
        <p14:creationId xmlns:p14="http://schemas.microsoft.com/office/powerpoint/2010/main" val="2932313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ADD2328-DDE2-AB40-B4EA-E2B008F129C1}" type="slidenum">
              <a:rPr lang="en-US" altLang="en-US"/>
              <a:pPr/>
              <a:t>‹#›</a:t>
            </a:fld>
            <a:endParaRPr lang="en-US" altLang="en-US"/>
          </a:p>
        </p:txBody>
      </p:sp>
    </p:spTree>
    <p:extLst>
      <p:ext uri="{BB962C8B-B14F-4D97-AF65-F5344CB8AC3E}">
        <p14:creationId xmlns:p14="http://schemas.microsoft.com/office/powerpoint/2010/main" val="1612455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D28A500-34F6-654E-92DB-E7F9A7605FED}" type="slidenum">
              <a:rPr lang="en-US" altLang="en-US"/>
              <a:pPr/>
              <a:t>‹#›</a:t>
            </a:fld>
            <a:endParaRPr lang="en-US" altLang="en-US"/>
          </a:p>
        </p:txBody>
      </p:sp>
    </p:spTree>
    <p:extLst>
      <p:ext uri="{BB962C8B-B14F-4D97-AF65-F5344CB8AC3E}">
        <p14:creationId xmlns:p14="http://schemas.microsoft.com/office/powerpoint/2010/main" val="360102036"/>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30.xml"/><Relationship Id="rId12" Type="http://schemas.openxmlformats.org/officeDocument/2006/relationships/theme" Target="../theme/theme2.xml"/><Relationship Id="rId1" Type="http://schemas.openxmlformats.org/officeDocument/2006/relationships/slideLayout" Target="../slideLayouts/slideLayout20.xml"/><Relationship Id="rId2" Type="http://schemas.openxmlformats.org/officeDocument/2006/relationships/slideLayout" Target="../slideLayouts/slideLayout21.xml"/><Relationship Id="rId3" Type="http://schemas.openxmlformats.org/officeDocument/2006/relationships/slideLayout" Target="../slideLayouts/slideLayout22.xml"/><Relationship Id="rId4" Type="http://schemas.openxmlformats.org/officeDocument/2006/relationships/slideLayout" Target="../slideLayouts/slideLayout23.xml"/><Relationship Id="rId5" Type="http://schemas.openxmlformats.org/officeDocument/2006/relationships/slideLayout" Target="../slideLayouts/slideLayout24.xml"/><Relationship Id="rId6" Type="http://schemas.openxmlformats.org/officeDocument/2006/relationships/slideLayout" Target="../slideLayouts/slideLayout25.xml"/><Relationship Id="rId7" Type="http://schemas.openxmlformats.org/officeDocument/2006/relationships/slideLayout" Target="../slideLayouts/slideLayout26.xml"/><Relationship Id="rId8" Type="http://schemas.openxmlformats.org/officeDocument/2006/relationships/slideLayout" Target="../slideLayouts/slideLayout27.xml"/><Relationship Id="rId9" Type="http://schemas.openxmlformats.org/officeDocument/2006/relationships/slideLayout" Target="../slideLayouts/slideLayout28.xml"/><Relationship Id="rId10"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fld id="{BD0B4CB5-656C-C549-A9AF-D4B9B74847B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3" r:id="rId12"/>
    <p:sldLayoutId id="2147483674" r:id="rId13"/>
    <p:sldLayoutId id="2147483675" r:id="rId14"/>
    <p:sldLayoutId id="2147483676" r:id="rId15"/>
    <p:sldLayoutId id="2147483679" r:id="rId16"/>
    <p:sldLayoutId id="2147483683" r:id="rId17"/>
    <p:sldLayoutId id="2147483688" r:id="rId18"/>
    <p:sldLayoutId id="2147483696" r:id="rId19"/>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ea typeface="ＭＳ Ｐゴシック" charset="0"/>
        </a:defRPr>
      </a:lvl2pPr>
      <a:lvl3pPr algn="ctr" rtl="0" eaLnBrk="0" fontAlgn="base" hangingPunct="0">
        <a:spcBef>
          <a:spcPct val="0"/>
        </a:spcBef>
        <a:spcAft>
          <a:spcPct val="0"/>
        </a:spcAft>
        <a:defRPr sz="4400">
          <a:solidFill>
            <a:schemeClr val="tx2"/>
          </a:solidFill>
          <a:latin typeface="Times" charset="0"/>
          <a:ea typeface="ＭＳ Ｐゴシック" charset="0"/>
        </a:defRPr>
      </a:lvl3pPr>
      <a:lvl4pPr algn="ctr" rtl="0" eaLnBrk="0" fontAlgn="base" hangingPunct="0">
        <a:spcBef>
          <a:spcPct val="0"/>
        </a:spcBef>
        <a:spcAft>
          <a:spcPct val="0"/>
        </a:spcAft>
        <a:defRPr sz="4400">
          <a:solidFill>
            <a:schemeClr val="tx2"/>
          </a:solidFill>
          <a:latin typeface="Times" charset="0"/>
          <a:ea typeface="ＭＳ Ｐゴシック" charset="0"/>
        </a:defRPr>
      </a:lvl4pPr>
      <a:lvl5pPr algn="ctr" rtl="0" eaLnBrk="0" fontAlgn="base" hangingPunct="0">
        <a:spcBef>
          <a:spcPct val="0"/>
        </a:spcBef>
        <a:spcAft>
          <a:spcPct val="0"/>
        </a:spcAft>
        <a:defRPr sz="4400">
          <a:solidFill>
            <a:schemeClr val="tx2"/>
          </a:solidFill>
          <a:latin typeface="Times" charset="0"/>
          <a:ea typeface="ＭＳ Ｐゴシック" charset="0"/>
        </a:defRPr>
      </a:lvl5pPr>
      <a:lvl6pPr marL="457200" algn="ctr" rtl="0" eaLnBrk="0" fontAlgn="base" hangingPunct="0">
        <a:spcBef>
          <a:spcPct val="0"/>
        </a:spcBef>
        <a:spcAft>
          <a:spcPct val="0"/>
        </a:spcAft>
        <a:defRPr sz="4400">
          <a:solidFill>
            <a:schemeClr val="tx2"/>
          </a:solidFill>
          <a:latin typeface="Times" charset="0"/>
          <a:ea typeface="ＭＳ Ｐゴシック" charset="0"/>
        </a:defRPr>
      </a:lvl6pPr>
      <a:lvl7pPr marL="914400" algn="ctr" rtl="0" eaLnBrk="0" fontAlgn="base" hangingPunct="0">
        <a:spcBef>
          <a:spcPct val="0"/>
        </a:spcBef>
        <a:spcAft>
          <a:spcPct val="0"/>
        </a:spcAft>
        <a:defRPr sz="4400">
          <a:solidFill>
            <a:schemeClr val="tx2"/>
          </a:solidFill>
          <a:latin typeface="Times" charset="0"/>
          <a:ea typeface="ＭＳ Ｐゴシック" charset="0"/>
        </a:defRPr>
      </a:lvl7pPr>
      <a:lvl8pPr marL="1371600" algn="ctr" rtl="0" eaLnBrk="0" fontAlgn="base" hangingPunct="0">
        <a:spcBef>
          <a:spcPct val="0"/>
        </a:spcBef>
        <a:spcAft>
          <a:spcPct val="0"/>
        </a:spcAft>
        <a:defRPr sz="4400">
          <a:solidFill>
            <a:schemeClr val="tx2"/>
          </a:solidFill>
          <a:latin typeface="Times" charset="0"/>
          <a:ea typeface="ＭＳ Ｐゴシック" charset="0"/>
        </a:defRPr>
      </a:lvl8pPr>
      <a:lvl9pPr marL="1828800" algn="ctr" rtl="0" eaLnBrk="0" fontAlgn="base" hangingPunct="0">
        <a:spcBef>
          <a:spcPct val="0"/>
        </a:spcBef>
        <a:spcAft>
          <a:spcPct val="0"/>
        </a:spcAft>
        <a:defRPr sz="4400">
          <a:solidFill>
            <a:schemeClr val="tx2"/>
          </a:solidFill>
          <a:latin typeface="Times"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90ECDE09-4058-4019-8776-4FE13DCAA6AE}" type="datetimeFigureOut">
              <a:rPr lang="en-US" smtClean="0">
                <a:solidFill>
                  <a:prstClr val="black">
                    <a:tint val="75000"/>
                  </a:prstClr>
                </a:solidFill>
                <a:latin typeface="Calibri"/>
                <a:ea typeface="+mn-ea"/>
              </a:rPr>
              <a:pPr eaLnBrk="1" fontAlgn="auto" hangingPunct="1">
                <a:spcBef>
                  <a:spcPts val="0"/>
                </a:spcBef>
                <a:spcAft>
                  <a:spcPts val="0"/>
                </a:spcAft>
              </a:pPr>
              <a:t>4/21/15</a:t>
            </a:fld>
            <a:endParaRPr lang="en-US" dirty="0">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dirty="0">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B9C33215-7459-49CB-BE98-48F37F297658}" type="slidenum">
              <a:rPr lang="en-US" smtClean="0">
                <a:solidFill>
                  <a:prstClr val="black">
                    <a:tint val="75000"/>
                  </a:prstClr>
                </a:solidFill>
                <a:latin typeface="Calibri"/>
                <a:ea typeface="+mn-ea"/>
              </a:rPr>
              <a:pPr eaLnBrk="1" fontAlgn="auto" hangingPunct="1">
                <a:spcBef>
                  <a:spcPts val="0"/>
                </a:spcBef>
                <a:spcAft>
                  <a:spcPts val="0"/>
                </a:spcAft>
              </a:pPr>
              <a:t>‹#›</a:t>
            </a:fld>
            <a:endParaRPr lang="en-US" dirty="0">
              <a:solidFill>
                <a:prstClr val="black">
                  <a:tint val="75000"/>
                </a:prstClr>
              </a:solidFill>
              <a:latin typeface="Calibri"/>
              <a:ea typeface="+mn-ea"/>
            </a:endParaRPr>
          </a:p>
        </p:txBody>
      </p:sp>
    </p:spTree>
    <p:extLst>
      <p:ext uri="{BB962C8B-B14F-4D97-AF65-F5344CB8AC3E}">
        <p14:creationId xmlns:p14="http://schemas.microsoft.com/office/powerpoint/2010/main" val="42702863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2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2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21.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embeddings/oleObject1.bin"/><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jpeg"/><Relationship Id="rId8" Type="http://schemas.openxmlformats.org/officeDocument/2006/relationships/image" Target="../media/image25.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tif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27.jpg"/></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22.png"/><Relationship Id="rId5" Type="http://schemas.openxmlformats.org/officeDocument/2006/relationships/image" Target="../media/image28.jpeg"/><Relationship Id="rId1" Type="http://schemas.openxmlformats.org/officeDocument/2006/relationships/vmlDrawing" Target="../drawings/vmlDrawing2.vml"/><Relationship Id="rId2"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9.png"/><Relationship Id="rId3" Type="http://schemas.openxmlformats.org/officeDocument/2006/relationships/image" Target="../media/image3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3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34.png"/><Relationship Id="rId3" Type="http://schemas.openxmlformats.org/officeDocument/2006/relationships/image" Target="../media/image3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34.png"/><Relationship Id="rId3" Type="http://schemas.openxmlformats.org/officeDocument/2006/relationships/image" Target="../media/image3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34.png"/><Relationship Id="rId3" Type="http://schemas.openxmlformats.org/officeDocument/2006/relationships/image" Target="../media/image35.jpeg"/></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7.png"/><Relationship Id="rId1" Type="http://schemas.openxmlformats.org/officeDocument/2006/relationships/slideLayout" Target="../slideLayouts/slideLayout17.xml"/><Relationship Id="rId2" Type="http://schemas.openxmlformats.org/officeDocument/2006/relationships/image" Target="../media/image36.jpeg"/></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1" Type="http://schemas.openxmlformats.org/officeDocument/2006/relationships/slideLayout" Target="../slideLayouts/slideLayout17.xml"/><Relationship Id="rId2" Type="http://schemas.openxmlformats.org/officeDocument/2006/relationships/image" Target="../media/image36.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40.emf"/><Relationship Id="rId4" Type="http://schemas.openxmlformats.org/officeDocument/2006/relationships/image" Target="../media/image41.png"/><Relationship Id="rId5" Type="http://schemas.openxmlformats.org/officeDocument/2006/relationships/image" Target="../media/image42.jpeg"/><Relationship Id="rId1" Type="http://schemas.openxmlformats.org/officeDocument/2006/relationships/slideLayout" Target="../slideLayouts/slideLayout18.xml"/><Relationship Id="rId2" Type="http://schemas.openxmlformats.org/officeDocument/2006/relationships/notesSlide" Target="../notesSlides/notesSlide18.xml"/></Relationships>
</file>

<file path=ppt/slides/_rels/slide31.xml.rels><?xml version="1.0" encoding="UTF-8" standalone="yes"?>
<Relationships xmlns="http://schemas.openxmlformats.org/package/2006/relationships"><Relationship Id="rId3" Type="http://schemas.openxmlformats.org/officeDocument/2006/relationships/image" Target="../media/image40.emf"/><Relationship Id="rId4" Type="http://schemas.openxmlformats.org/officeDocument/2006/relationships/image" Target="../media/image41.png"/><Relationship Id="rId5" Type="http://schemas.openxmlformats.org/officeDocument/2006/relationships/image" Target="../media/image42.jpeg"/><Relationship Id="rId1" Type="http://schemas.openxmlformats.org/officeDocument/2006/relationships/slideLayout" Target="../slideLayouts/slideLayout18.xml"/><Relationship Id="rId2" Type="http://schemas.openxmlformats.org/officeDocument/2006/relationships/notesSlide" Target="../notesSlides/notesSlide19.xml"/></Relationships>
</file>

<file path=ppt/slides/_rels/slide32.xml.rels><?xml version="1.0" encoding="UTF-8" standalone="yes"?>
<Relationships xmlns="http://schemas.openxmlformats.org/package/2006/relationships"><Relationship Id="rId3" Type="http://schemas.openxmlformats.org/officeDocument/2006/relationships/image" Target="../media/image40.emf"/><Relationship Id="rId4" Type="http://schemas.openxmlformats.org/officeDocument/2006/relationships/image" Target="../media/image41.png"/><Relationship Id="rId5" Type="http://schemas.openxmlformats.org/officeDocument/2006/relationships/image" Target="../media/image42.jpeg"/><Relationship Id="rId1" Type="http://schemas.openxmlformats.org/officeDocument/2006/relationships/slideLayout" Target="../slideLayouts/slideLayout18.xml"/><Relationship Id="rId2" Type="http://schemas.openxmlformats.org/officeDocument/2006/relationships/notesSlide" Target="../notesSlides/notesSlide20.xml"/></Relationships>
</file>

<file path=ppt/slides/_rels/slide33.xml.rels><?xml version="1.0" encoding="UTF-8" standalone="yes"?>
<Relationships xmlns="http://schemas.openxmlformats.org/package/2006/relationships"><Relationship Id="rId3" Type="http://schemas.openxmlformats.org/officeDocument/2006/relationships/image" Target="../media/image40.emf"/><Relationship Id="rId4" Type="http://schemas.openxmlformats.org/officeDocument/2006/relationships/image" Target="../media/image41.png"/><Relationship Id="rId5" Type="http://schemas.openxmlformats.org/officeDocument/2006/relationships/image" Target="../media/image42.jpeg"/><Relationship Id="rId1" Type="http://schemas.openxmlformats.org/officeDocument/2006/relationships/slideLayout" Target="../slideLayouts/slideLayout18.xml"/><Relationship Id="rId2" Type="http://schemas.openxmlformats.org/officeDocument/2006/relationships/notesSlide" Target="../notesSlides/notesSlide21.xml"/></Relationships>
</file>

<file path=ppt/slides/_rels/slide34.xml.rels><?xml version="1.0" encoding="UTF-8" standalone="yes"?>
<Relationships xmlns="http://schemas.openxmlformats.org/package/2006/relationships"><Relationship Id="rId3" Type="http://schemas.openxmlformats.org/officeDocument/2006/relationships/image" Target="../media/image40.emf"/><Relationship Id="rId4" Type="http://schemas.openxmlformats.org/officeDocument/2006/relationships/image" Target="../media/image41.png"/><Relationship Id="rId5" Type="http://schemas.openxmlformats.org/officeDocument/2006/relationships/image" Target="../media/image42.jpeg"/><Relationship Id="rId1" Type="http://schemas.openxmlformats.org/officeDocument/2006/relationships/slideLayout" Target="../slideLayouts/slideLayout18.xml"/><Relationship Id="rId2" Type="http://schemas.openxmlformats.org/officeDocument/2006/relationships/notesSlide" Target="../notesSlides/notesSlide22.xml"/></Relationships>
</file>

<file path=ppt/slides/_rels/slide35.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image" Target="../media/image34.png"/><Relationship Id="rId5" Type="http://schemas.openxmlformats.org/officeDocument/2006/relationships/chart" Target="../charts/chart2.xml"/><Relationship Id="rId6" Type="http://schemas.openxmlformats.org/officeDocument/2006/relationships/image" Target="../media/image37.png"/><Relationship Id="rId1" Type="http://schemas.openxmlformats.org/officeDocument/2006/relationships/slideLayout" Target="../slideLayouts/slideLayout19.xml"/><Relationship Id="rId2" Type="http://schemas.openxmlformats.org/officeDocument/2006/relationships/notesSlide" Target="../notesSlides/notesSlide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43.gi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6.gif"/></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jpeg"/><Relationship Id="rId1" Type="http://schemas.openxmlformats.org/officeDocument/2006/relationships/slideLayout" Target="../slideLayouts/slideLayout18.xml"/><Relationship Id="rId2" Type="http://schemas.openxmlformats.org/officeDocument/2006/relationships/notesSlide" Target="../notesSlides/notesSlide2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7.jpe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6.gif"/><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eg"/><Relationship Id="rId8" Type="http://schemas.openxmlformats.org/officeDocument/2006/relationships/image" Target="../media/image7.jpeg"/><Relationship Id="rId9" Type="http://schemas.openxmlformats.org/officeDocument/2006/relationships/image" Target="../media/image9.jpeg"/><Relationship Id="rId10"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6.gif"/><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eg"/><Relationship Id="rId8" Type="http://schemas.openxmlformats.org/officeDocument/2006/relationships/image" Target="../media/image7.jpeg"/><Relationship Id="rId9" Type="http://schemas.openxmlformats.org/officeDocument/2006/relationships/image" Target="../media/image9.jpeg"/><Relationship Id="rId10"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 Id="rId6" Type="http://schemas.openxmlformats.org/officeDocument/2006/relationships/image" Target="../media/image15.jpeg"/><Relationship Id="rId7"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6800" y="762000"/>
            <a:ext cx="7086600" cy="5447645"/>
          </a:xfrm>
          <a:prstGeom prst="rect">
            <a:avLst/>
          </a:prstGeom>
          <a:noFill/>
        </p:spPr>
        <p:txBody>
          <a:bodyPr wrap="square" rtlCol="0">
            <a:spAutoFit/>
          </a:bodyPr>
          <a:lstStyle/>
          <a:p>
            <a:pPr algn="ctr"/>
            <a:r>
              <a:rPr lang="en-US" sz="2800" b="1" dirty="0" smtClean="0">
                <a:latin typeface="Arial"/>
                <a:cs typeface="Arial"/>
              </a:rPr>
              <a:t>NSF/</a:t>
            </a:r>
            <a:r>
              <a:rPr lang="en-US" sz="2800" b="1" dirty="0" smtClean="0">
                <a:latin typeface="Arial"/>
                <a:cs typeface="Arial"/>
              </a:rPr>
              <a:t>NASA Dimensions of Biodiversity</a:t>
            </a:r>
            <a:endParaRPr lang="en-US" sz="2800" b="1" dirty="0" smtClean="0">
              <a:latin typeface="Arial"/>
              <a:cs typeface="Arial"/>
            </a:endParaRPr>
          </a:p>
          <a:p>
            <a:pPr algn="ctr"/>
            <a:endParaRPr lang="en-US" sz="2800" b="1" dirty="0">
              <a:latin typeface="Arial"/>
              <a:cs typeface="Arial"/>
            </a:endParaRPr>
          </a:p>
          <a:p>
            <a:pPr algn="ctr"/>
            <a:r>
              <a:rPr lang="en-US" sz="2800" b="1" dirty="0" smtClean="0">
                <a:latin typeface="Arial"/>
                <a:cs typeface="Arial"/>
              </a:rPr>
              <a:t>The </a:t>
            </a:r>
            <a:r>
              <a:rPr lang="en-US" sz="2800" b="1" dirty="0">
                <a:latin typeface="Arial"/>
                <a:cs typeface="Arial"/>
              </a:rPr>
              <a:t>role of taxonomic, functional, genetic, and landscape diversity in food web responses to a changing </a:t>
            </a:r>
            <a:r>
              <a:rPr lang="en-US" sz="2800" b="1" dirty="0" smtClean="0">
                <a:latin typeface="Arial"/>
                <a:cs typeface="Arial"/>
              </a:rPr>
              <a:t>environment</a:t>
            </a:r>
          </a:p>
          <a:p>
            <a:pPr algn="ctr"/>
            <a:endParaRPr lang="en-US" sz="2800" b="1" dirty="0" smtClean="0">
              <a:latin typeface="Arial"/>
              <a:cs typeface="Arial"/>
            </a:endParaRPr>
          </a:p>
          <a:p>
            <a:pPr algn="ctr"/>
            <a:r>
              <a:rPr lang="en-US" sz="2800" dirty="0">
                <a:latin typeface="Arial"/>
                <a:cs typeface="Arial"/>
              </a:rPr>
              <a:t>2013-2018</a:t>
            </a:r>
          </a:p>
          <a:p>
            <a:endParaRPr lang="en-US" sz="2800" dirty="0">
              <a:latin typeface="Arial"/>
              <a:cs typeface="Arial"/>
            </a:endParaRPr>
          </a:p>
          <a:p>
            <a:r>
              <a:rPr lang="en-US" dirty="0">
                <a:latin typeface="Arial"/>
                <a:cs typeface="Arial"/>
              </a:rPr>
              <a:t>Anthony R. </a:t>
            </a:r>
            <a:r>
              <a:rPr lang="en-US" dirty="0" smtClean="0">
                <a:latin typeface="Arial"/>
                <a:cs typeface="Arial"/>
              </a:rPr>
              <a:t>Ives, UW-Madison</a:t>
            </a:r>
            <a:endParaRPr lang="en-US" dirty="0">
              <a:latin typeface="Arial"/>
              <a:cs typeface="Arial"/>
            </a:endParaRPr>
          </a:p>
          <a:p>
            <a:r>
              <a:rPr lang="en-US" dirty="0" smtClean="0">
                <a:latin typeface="Arial"/>
                <a:cs typeface="Arial"/>
              </a:rPr>
              <a:t>Volker </a:t>
            </a:r>
            <a:r>
              <a:rPr lang="en-US" dirty="0">
                <a:latin typeface="Arial"/>
                <a:cs typeface="Arial"/>
              </a:rPr>
              <a:t>C. </a:t>
            </a:r>
            <a:r>
              <a:rPr lang="en-US" dirty="0" err="1">
                <a:latin typeface="Arial"/>
                <a:cs typeface="Arial"/>
              </a:rPr>
              <a:t>Radeloff</a:t>
            </a:r>
            <a:r>
              <a:rPr lang="en-US" dirty="0">
                <a:latin typeface="Arial"/>
                <a:cs typeface="Arial"/>
              </a:rPr>
              <a:t>, UW-Madison</a:t>
            </a:r>
            <a:endParaRPr lang="en-US" dirty="0" smtClean="0">
              <a:latin typeface="Arial"/>
              <a:cs typeface="Arial"/>
            </a:endParaRPr>
          </a:p>
          <a:p>
            <a:r>
              <a:rPr lang="en-US" dirty="0" smtClean="0">
                <a:latin typeface="Arial"/>
                <a:cs typeface="Arial"/>
              </a:rPr>
              <a:t>Kerry </a:t>
            </a:r>
            <a:r>
              <a:rPr lang="en-US" dirty="0">
                <a:latin typeface="Arial"/>
                <a:cs typeface="Arial"/>
              </a:rPr>
              <a:t>M. Oliver, University of </a:t>
            </a:r>
            <a:r>
              <a:rPr lang="en-US" dirty="0" smtClean="0">
                <a:latin typeface="Arial"/>
                <a:cs typeface="Arial"/>
              </a:rPr>
              <a:t>Georgia</a:t>
            </a:r>
          </a:p>
          <a:p>
            <a:r>
              <a:rPr lang="en-US" dirty="0" smtClean="0">
                <a:latin typeface="Arial"/>
                <a:cs typeface="Arial"/>
              </a:rPr>
              <a:t>Jason </a:t>
            </a:r>
            <a:r>
              <a:rPr lang="en-US" dirty="0">
                <a:latin typeface="Arial"/>
                <a:cs typeface="Arial"/>
              </a:rPr>
              <a:t>P. Harmon, North Dakota State </a:t>
            </a:r>
            <a:r>
              <a:rPr lang="en-US" dirty="0" smtClean="0">
                <a:latin typeface="Arial"/>
                <a:cs typeface="Arial"/>
              </a:rPr>
              <a:t>University</a:t>
            </a:r>
          </a:p>
        </p:txBody>
      </p:sp>
    </p:spTree>
    <p:extLst>
      <p:ext uri="{BB962C8B-B14F-4D97-AF65-F5344CB8AC3E}">
        <p14:creationId xmlns:p14="http://schemas.microsoft.com/office/powerpoint/2010/main" val="224816662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76200"/>
            <a:ext cx="8229600" cy="1143000"/>
          </a:xfrm>
        </p:spPr>
        <p:txBody>
          <a:bodyPr>
            <a:normAutofit/>
          </a:bodyPr>
          <a:lstStyle/>
          <a:p>
            <a:pPr>
              <a:defRPr/>
            </a:pPr>
            <a:r>
              <a:rPr lang="en-US" sz="3000" dirty="0" smtClean="0">
                <a:latin typeface="Arial"/>
                <a:cs typeface="Arial"/>
              </a:rPr>
              <a:t>Pea aphid model system for symbiosis</a:t>
            </a:r>
          </a:p>
        </p:txBody>
      </p:sp>
      <p:graphicFrame>
        <p:nvGraphicFramePr>
          <p:cNvPr id="3" name="Table 2"/>
          <p:cNvGraphicFramePr>
            <a:graphicFrameLocks noGrp="1"/>
          </p:cNvGraphicFramePr>
          <p:nvPr/>
        </p:nvGraphicFramePr>
        <p:xfrm>
          <a:off x="1562100" y="3341688"/>
          <a:ext cx="6019800" cy="174625"/>
        </p:xfrm>
        <a:graphic>
          <a:graphicData uri="http://schemas.openxmlformats.org/drawingml/2006/table">
            <a:tbl>
              <a:tblPr/>
              <a:tblGrid>
                <a:gridCol w="6019800"/>
              </a:tblGrid>
              <a:tr h="174625">
                <a:tc>
                  <a:txBody>
                    <a:bodyPr/>
                    <a:lstStyle/>
                    <a:p>
                      <a:pPr marL="0" marR="0" algn="l">
                        <a:spcBef>
                          <a:spcPts val="0"/>
                        </a:spcBef>
                        <a:spcAft>
                          <a:spcPts val="0"/>
                        </a:spcAft>
                      </a:pPr>
                      <a:r>
                        <a:rPr lang="en-US" sz="1100" dirty="0">
                          <a:solidFill>
                            <a:srgbClr val="221E1F"/>
                          </a:solidFill>
                          <a:latin typeface="PBOSUS+Myriad-Roman"/>
                          <a:ea typeface="Times New Roman"/>
                          <a:cs typeface="PBOSUS+Myriad-Roman"/>
                        </a:rPr>
                        <a:t> </a:t>
                      </a:r>
                      <a:endParaRPr lang="en-US" sz="1200" dirty="0">
                        <a:solidFill>
                          <a:srgbClr val="000000"/>
                        </a:solidFill>
                        <a:latin typeface="PBOSUS+Myriad-Roman"/>
                        <a:ea typeface="Times New Roman"/>
                        <a:cs typeface="PBOSUS+Myriad-Roman"/>
                      </a:endParaRPr>
                    </a:p>
                  </a:txBody>
                  <a:tcPr marL="0" marR="0" marT="0" marB="0">
                    <a:lnL>
                      <a:noFill/>
                    </a:lnL>
                    <a:lnR>
                      <a:noFill/>
                    </a:lnR>
                    <a:lnT>
                      <a:noFill/>
                    </a:lnT>
                    <a:lnB>
                      <a:noFill/>
                    </a:lnB>
                  </a:tcPr>
                </a:tc>
              </a:tr>
            </a:tbl>
          </a:graphicData>
        </a:graphic>
      </p:graphicFrame>
      <p:sp>
        <p:nvSpPr>
          <p:cNvPr id="149509" name="TextBox 8"/>
          <p:cNvSpPr txBox="1">
            <a:spLocks noChangeArrowheads="1"/>
          </p:cNvSpPr>
          <p:nvPr/>
        </p:nvSpPr>
        <p:spPr bwMode="auto">
          <a:xfrm>
            <a:off x="7086600" y="6096000"/>
            <a:ext cx="2057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charset="0"/>
                <a:cs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defRPr>
            </a:lvl9pPr>
          </a:lstStyle>
          <a:p>
            <a:r>
              <a:rPr lang="en-US" sz="1600" dirty="0"/>
              <a:t>Oliver et al. (2010 Ann. Rev. </a:t>
            </a:r>
            <a:r>
              <a:rPr lang="en-US" sz="1600" dirty="0" err="1"/>
              <a:t>Entomol</a:t>
            </a:r>
            <a:r>
              <a:rPr lang="en-US" sz="1600" dirty="0"/>
              <a:t>.)</a:t>
            </a:r>
          </a:p>
        </p:txBody>
      </p:sp>
      <p:pic>
        <p:nvPicPr>
          <p:cNvPr id="5" name="Picture 4" descr="aphid_fig_green_colors.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30958" y="1014664"/>
            <a:ext cx="2991223" cy="2995699"/>
          </a:xfrm>
          <a:prstGeom prst="rect">
            <a:avLst/>
          </a:prstGeom>
        </p:spPr>
      </p:pic>
    </p:spTree>
    <p:extLst>
      <p:ext uri="{BB962C8B-B14F-4D97-AF65-F5344CB8AC3E}">
        <p14:creationId xmlns:p14="http://schemas.microsoft.com/office/powerpoint/2010/main" val="270291608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76200"/>
            <a:ext cx="8229600" cy="1143000"/>
          </a:xfrm>
        </p:spPr>
        <p:txBody>
          <a:bodyPr>
            <a:normAutofit/>
          </a:bodyPr>
          <a:lstStyle/>
          <a:p>
            <a:pPr>
              <a:defRPr/>
            </a:pPr>
            <a:r>
              <a:rPr lang="en-US" sz="3000" dirty="0" smtClean="0">
                <a:latin typeface="Arial"/>
                <a:cs typeface="Arial"/>
              </a:rPr>
              <a:t>Pea aphid model system for symbiosis</a:t>
            </a:r>
          </a:p>
        </p:txBody>
      </p:sp>
      <p:graphicFrame>
        <p:nvGraphicFramePr>
          <p:cNvPr id="3" name="Table 2"/>
          <p:cNvGraphicFramePr>
            <a:graphicFrameLocks noGrp="1"/>
          </p:cNvGraphicFramePr>
          <p:nvPr/>
        </p:nvGraphicFramePr>
        <p:xfrm>
          <a:off x="1562100" y="3341688"/>
          <a:ext cx="6019800" cy="174625"/>
        </p:xfrm>
        <a:graphic>
          <a:graphicData uri="http://schemas.openxmlformats.org/drawingml/2006/table">
            <a:tbl>
              <a:tblPr/>
              <a:tblGrid>
                <a:gridCol w="6019800"/>
              </a:tblGrid>
              <a:tr h="174625">
                <a:tc>
                  <a:txBody>
                    <a:bodyPr/>
                    <a:lstStyle/>
                    <a:p>
                      <a:pPr marL="0" marR="0" algn="l">
                        <a:spcBef>
                          <a:spcPts val="0"/>
                        </a:spcBef>
                        <a:spcAft>
                          <a:spcPts val="0"/>
                        </a:spcAft>
                      </a:pPr>
                      <a:r>
                        <a:rPr lang="en-US" sz="1100" dirty="0">
                          <a:solidFill>
                            <a:srgbClr val="221E1F"/>
                          </a:solidFill>
                          <a:latin typeface="PBOSUS+Myriad-Roman"/>
                          <a:ea typeface="Times New Roman"/>
                          <a:cs typeface="PBOSUS+Myriad-Roman"/>
                        </a:rPr>
                        <a:t> </a:t>
                      </a:r>
                      <a:endParaRPr lang="en-US" sz="1200" dirty="0">
                        <a:solidFill>
                          <a:srgbClr val="000000"/>
                        </a:solidFill>
                        <a:latin typeface="PBOSUS+Myriad-Roman"/>
                        <a:ea typeface="Times New Roman"/>
                        <a:cs typeface="PBOSUS+Myriad-Roman"/>
                      </a:endParaRPr>
                    </a:p>
                  </a:txBody>
                  <a:tcPr marL="0" marR="0" marT="0" marB="0">
                    <a:lnL>
                      <a:noFill/>
                    </a:lnL>
                    <a:lnR>
                      <a:noFill/>
                    </a:lnR>
                    <a:lnT>
                      <a:noFill/>
                    </a:lnT>
                    <a:lnB>
                      <a:noFill/>
                    </a:lnB>
                  </a:tcPr>
                </a:tc>
              </a:tr>
            </a:tbl>
          </a:graphicData>
        </a:graphic>
      </p:graphicFrame>
      <p:sp>
        <p:nvSpPr>
          <p:cNvPr id="149509" name="TextBox 8"/>
          <p:cNvSpPr txBox="1">
            <a:spLocks noChangeArrowheads="1"/>
          </p:cNvSpPr>
          <p:nvPr/>
        </p:nvSpPr>
        <p:spPr bwMode="auto">
          <a:xfrm>
            <a:off x="7086600" y="6096000"/>
            <a:ext cx="2057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charset="0"/>
                <a:cs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defRPr>
            </a:lvl9pPr>
          </a:lstStyle>
          <a:p>
            <a:r>
              <a:rPr lang="en-US" sz="1600" dirty="0"/>
              <a:t>Oliver et al. (2010 Ann. Rev. </a:t>
            </a:r>
            <a:r>
              <a:rPr lang="en-US" sz="1600" dirty="0" err="1"/>
              <a:t>Entomol</a:t>
            </a:r>
            <a:r>
              <a:rPr lang="en-US" sz="1600" dirty="0"/>
              <a:t>.)</a:t>
            </a:r>
          </a:p>
        </p:txBody>
      </p:sp>
      <p:pic>
        <p:nvPicPr>
          <p:cNvPr id="5" name="Picture 4" descr="aphid_fig_green_colors.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30958" y="1014664"/>
            <a:ext cx="3113774" cy="5638800"/>
          </a:xfrm>
          <a:prstGeom prst="rect">
            <a:avLst/>
          </a:prstGeom>
        </p:spPr>
      </p:pic>
    </p:spTree>
    <p:extLst>
      <p:ext uri="{BB962C8B-B14F-4D97-AF65-F5344CB8AC3E}">
        <p14:creationId xmlns:p14="http://schemas.microsoft.com/office/powerpoint/2010/main" val="270291608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76200"/>
            <a:ext cx="8229600" cy="1143000"/>
          </a:xfrm>
        </p:spPr>
        <p:txBody>
          <a:bodyPr>
            <a:normAutofit/>
          </a:bodyPr>
          <a:lstStyle/>
          <a:p>
            <a:pPr>
              <a:defRPr/>
            </a:pPr>
            <a:r>
              <a:rPr lang="en-US" sz="3000" dirty="0" smtClean="0">
                <a:latin typeface="Arial"/>
                <a:cs typeface="Arial"/>
              </a:rPr>
              <a:t>Pea aphid model system for symbiosis</a:t>
            </a:r>
          </a:p>
        </p:txBody>
      </p:sp>
      <p:graphicFrame>
        <p:nvGraphicFramePr>
          <p:cNvPr id="3" name="Table 2"/>
          <p:cNvGraphicFramePr>
            <a:graphicFrameLocks noGrp="1"/>
          </p:cNvGraphicFramePr>
          <p:nvPr/>
        </p:nvGraphicFramePr>
        <p:xfrm>
          <a:off x="1562100" y="3341688"/>
          <a:ext cx="6019800" cy="174625"/>
        </p:xfrm>
        <a:graphic>
          <a:graphicData uri="http://schemas.openxmlformats.org/drawingml/2006/table">
            <a:tbl>
              <a:tblPr/>
              <a:tblGrid>
                <a:gridCol w="6019800"/>
              </a:tblGrid>
              <a:tr h="174625">
                <a:tc>
                  <a:txBody>
                    <a:bodyPr/>
                    <a:lstStyle/>
                    <a:p>
                      <a:pPr marL="0" marR="0" algn="l">
                        <a:spcBef>
                          <a:spcPts val="0"/>
                        </a:spcBef>
                        <a:spcAft>
                          <a:spcPts val="0"/>
                        </a:spcAft>
                      </a:pPr>
                      <a:r>
                        <a:rPr lang="en-US" sz="1100" dirty="0">
                          <a:solidFill>
                            <a:srgbClr val="221E1F"/>
                          </a:solidFill>
                          <a:latin typeface="PBOSUS+Myriad-Roman"/>
                          <a:ea typeface="Times New Roman"/>
                          <a:cs typeface="PBOSUS+Myriad-Roman"/>
                        </a:rPr>
                        <a:t> </a:t>
                      </a:r>
                      <a:endParaRPr lang="en-US" sz="1200" dirty="0">
                        <a:solidFill>
                          <a:srgbClr val="000000"/>
                        </a:solidFill>
                        <a:latin typeface="PBOSUS+Myriad-Roman"/>
                        <a:ea typeface="Times New Roman"/>
                        <a:cs typeface="PBOSUS+Myriad-Roman"/>
                      </a:endParaRPr>
                    </a:p>
                  </a:txBody>
                  <a:tcPr marL="0" marR="0" marT="0" marB="0">
                    <a:lnL>
                      <a:noFill/>
                    </a:lnL>
                    <a:lnR>
                      <a:noFill/>
                    </a:lnR>
                    <a:lnT>
                      <a:noFill/>
                    </a:lnT>
                    <a:lnB>
                      <a:noFill/>
                    </a:lnB>
                  </a:tcPr>
                </a:tc>
              </a:tr>
            </a:tbl>
          </a:graphicData>
        </a:graphic>
      </p:graphicFrame>
      <p:sp>
        <p:nvSpPr>
          <p:cNvPr id="149509" name="TextBox 8"/>
          <p:cNvSpPr txBox="1">
            <a:spLocks noChangeArrowheads="1"/>
          </p:cNvSpPr>
          <p:nvPr/>
        </p:nvSpPr>
        <p:spPr bwMode="auto">
          <a:xfrm>
            <a:off x="7086600" y="6096000"/>
            <a:ext cx="2057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charset="0"/>
                <a:cs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defRPr>
            </a:lvl9pPr>
          </a:lstStyle>
          <a:p>
            <a:r>
              <a:rPr lang="en-US" sz="1600" dirty="0"/>
              <a:t>Oliver et al. (2010 Ann. Rev. </a:t>
            </a:r>
            <a:r>
              <a:rPr lang="en-US" sz="1600" dirty="0" err="1"/>
              <a:t>Entomol</a:t>
            </a:r>
            <a:r>
              <a:rPr lang="en-US" sz="1600" dirty="0"/>
              <a:t>.)</a:t>
            </a:r>
          </a:p>
        </p:txBody>
      </p:sp>
      <p:pic>
        <p:nvPicPr>
          <p:cNvPr id="5" name="Picture 4" descr="aphid_fig_green_colors.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30958" y="1014664"/>
            <a:ext cx="5880100" cy="5638800"/>
          </a:xfrm>
          <a:prstGeom prst="rect">
            <a:avLst/>
          </a:prstGeom>
        </p:spPr>
      </p:pic>
      <p:sp>
        <p:nvSpPr>
          <p:cNvPr id="2" name="Rectangle 1"/>
          <p:cNvSpPr/>
          <p:nvPr/>
        </p:nvSpPr>
        <p:spPr bwMode="auto">
          <a:xfrm>
            <a:off x="3962400" y="3886200"/>
            <a:ext cx="3048000" cy="297180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Tree>
    <p:extLst>
      <p:ext uri="{BB962C8B-B14F-4D97-AF65-F5344CB8AC3E}">
        <p14:creationId xmlns:p14="http://schemas.microsoft.com/office/powerpoint/2010/main" val="270291608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76200"/>
            <a:ext cx="8229600" cy="1143000"/>
          </a:xfrm>
        </p:spPr>
        <p:txBody>
          <a:bodyPr>
            <a:normAutofit/>
          </a:bodyPr>
          <a:lstStyle/>
          <a:p>
            <a:pPr>
              <a:defRPr/>
            </a:pPr>
            <a:r>
              <a:rPr lang="en-US" sz="3000" dirty="0" smtClean="0">
                <a:latin typeface="Arial"/>
                <a:cs typeface="Arial"/>
              </a:rPr>
              <a:t>Pea aphid model system for symbiosis</a:t>
            </a:r>
          </a:p>
        </p:txBody>
      </p:sp>
      <p:graphicFrame>
        <p:nvGraphicFramePr>
          <p:cNvPr id="3" name="Table 2"/>
          <p:cNvGraphicFramePr>
            <a:graphicFrameLocks noGrp="1"/>
          </p:cNvGraphicFramePr>
          <p:nvPr/>
        </p:nvGraphicFramePr>
        <p:xfrm>
          <a:off x="1562100" y="3341688"/>
          <a:ext cx="6019800" cy="174625"/>
        </p:xfrm>
        <a:graphic>
          <a:graphicData uri="http://schemas.openxmlformats.org/drawingml/2006/table">
            <a:tbl>
              <a:tblPr/>
              <a:tblGrid>
                <a:gridCol w="6019800"/>
              </a:tblGrid>
              <a:tr h="174625">
                <a:tc>
                  <a:txBody>
                    <a:bodyPr/>
                    <a:lstStyle/>
                    <a:p>
                      <a:pPr marL="0" marR="0" algn="l">
                        <a:spcBef>
                          <a:spcPts val="0"/>
                        </a:spcBef>
                        <a:spcAft>
                          <a:spcPts val="0"/>
                        </a:spcAft>
                      </a:pPr>
                      <a:r>
                        <a:rPr lang="en-US" sz="1100" dirty="0">
                          <a:solidFill>
                            <a:srgbClr val="221E1F"/>
                          </a:solidFill>
                          <a:latin typeface="PBOSUS+Myriad-Roman"/>
                          <a:ea typeface="Times New Roman"/>
                          <a:cs typeface="PBOSUS+Myriad-Roman"/>
                        </a:rPr>
                        <a:t> </a:t>
                      </a:r>
                      <a:endParaRPr lang="en-US" sz="1200" dirty="0">
                        <a:solidFill>
                          <a:srgbClr val="000000"/>
                        </a:solidFill>
                        <a:latin typeface="PBOSUS+Myriad-Roman"/>
                        <a:ea typeface="Times New Roman"/>
                        <a:cs typeface="PBOSUS+Myriad-Roman"/>
                      </a:endParaRPr>
                    </a:p>
                  </a:txBody>
                  <a:tcPr marL="0" marR="0" marT="0" marB="0">
                    <a:lnL>
                      <a:noFill/>
                    </a:lnL>
                    <a:lnR>
                      <a:noFill/>
                    </a:lnR>
                    <a:lnT>
                      <a:noFill/>
                    </a:lnT>
                    <a:lnB>
                      <a:noFill/>
                    </a:lnB>
                  </a:tcPr>
                </a:tc>
              </a:tr>
            </a:tbl>
          </a:graphicData>
        </a:graphic>
      </p:graphicFrame>
      <p:sp>
        <p:nvSpPr>
          <p:cNvPr id="149509" name="TextBox 8"/>
          <p:cNvSpPr txBox="1">
            <a:spLocks noChangeArrowheads="1"/>
          </p:cNvSpPr>
          <p:nvPr/>
        </p:nvSpPr>
        <p:spPr bwMode="auto">
          <a:xfrm>
            <a:off x="7086600" y="6096000"/>
            <a:ext cx="2057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charset="0"/>
                <a:cs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defRPr>
            </a:lvl9pPr>
          </a:lstStyle>
          <a:p>
            <a:r>
              <a:rPr lang="en-US" sz="1600" dirty="0"/>
              <a:t>Oliver et al. (2010 Ann. Rev. </a:t>
            </a:r>
            <a:r>
              <a:rPr lang="en-US" sz="1600" dirty="0" err="1"/>
              <a:t>Entomol</a:t>
            </a:r>
            <a:r>
              <a:rPr lang="en-US" sz="1600" dirty="0"/>
              <a:t>.)</a:t>
            </a:r>
          </a:p>
        </p:txBody>
      </p:sp>
      <p:pic>
        <p:nvPicPr>
          <p:cNvPr id="5" name="Picture 4" descr="aphid_fig_green_colors.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30958" y="1014664"/>
            <a:ext cx="5880100" cy="5638800"/>
          </a:xfrm>
          <a:prstGeom prst="rect">
            <a:avLst/>
          </a:prstGeom>
        </p:spPr>
      </p:pic>
    </p:spTree>
    <p:extLst>
      <p:ext uri="{BB962C8B-B14F-4D97-AF65-F5344CB8AC3E}">
        <p14:creationId xmlns:p14="http://schemas.microsoft.com/office/powerpoint/2010/main" val="6753118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562100" y="3341688"/>
          <a:ext cx="6019800" cy="174625"/>
        </p:xfrm>
        <a:graphic>
          <a:graphicData uri="http://schemas.openxmlformats.org/drawingml/2006/table">
            <a:tbl>
              <a:tblPr/>
              <a:tblGrid>
                <a:gridCol w="6019800"/>
              </a:tblGrid>
              <a:tr h="174625">
                <a:tc>
                  <a:txBody>
                    <a:bodyPr/>
                    <a:lstStyle/>
                    <a:p>
                      <a:pPr marL="0" marR="0" algn="l">
                        <a:spcBef>
                          <a:spcPts val="0"/>
                        </a:spcBef>
                        <a:spcAft>
                          <a:spcPts val="0"/>
                        </a:spcAft>
                      </a:pPr>
                      <a:r>
                        <a:rPr lang="en-US" sz="1100" dirty="0">
                          <a:solidFill>
                            <a:srgbClr val="221E1F"/>
                          </a:solidFill>
                          <a:latin typeface="PBOSUS+Myriad-Roman"/>
                          <a:ea typeface="Times New Roman"/>
                          <a:cs typeface="PBOSUS+Myriad-Roman"/>
                        </a:rPr>
                        <a:t> </a:t>
                      </a:r>
                      <a:endParaRPr lang="en-US" sz="1200" dirty="0">
                        <a:solidFill>
                          <a:srgbClr val="000000"/>
                        </a:solidFill>
                        <a:latin typeface="PBOSUS+Myriad-Roman"/>
                        <a:ea typeface="Times New Roman"/>
                        <a:cs typeface="PBOSUS+Myriad-Roman"/>
                      </a:endParaRPr>
                    </a:p>
                  </a:txBody>
                  <a:tcPr marL="0" marR="0" marT="0" marB="0">
                    <a:lnL>
                      <a:noFill/>
                    </a:lnL>
                    <a:lnR>
                      <a:noFill/>
                    </a:lnR>
                    <a:lnT>
                      <a:noFill/>
                    </a:lnT>
                    <a:lnB>
                      <a:noFill/>
                    </a:lnB>
                  </a:tcPr>
                </a:tc>
              </a:tr>
            </a:tbl>
          </a:graphicData>
        </a:graphic>
      </p:graphicFrame>
      <p:sp>
        <p:nvSpPr>
          <p:cNvPr id="149509" name="TextBox 8"/>
          <p:cNvSpPr txBox="1">
            <a:spLocks noChangeArrowheads="1"/>
          </p:cNvSpPr>
          <p:nvPr/>
        </p:nvSpPr>
        <p:spPr bwMode="auto">
          <a:xfrm>
            <a:off x="7086600" y="6096000"/>
            <a:ext cx="2057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charset="0"/>
                <a:cs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defRPr>
            </a:lvl9pPr>
          </a:lstStyle>
          <a:p>
            <a:r>
              <a:rPr lang="en-US" sz="1600" dirty="0"/>
              <a:t>Oliver et al. (2010 Ann. Rev. </a:t>
            </a:r>
            <a:r>
              <a:rPr lang="en-US" sz="1600" dirty="0" err="1"/>
              <a:t>Entomol</a:t>
            </a:r>
            <a:r>
              <a:rPr lang="en-US" sz="1600" dirty="0"/>
              <a:t>.)</a:t>
            </a:r>
          </a:p>
        </p:txBody>
      </p:sp>
      <p:pic>
        <p:nvPicPr>
          <p:cNvPr id="7" name="Picture 6" descr="aphid_fig_both_colors.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30958" y="1014664"/>
            <a:ext cx="5880100" cy="5638800"/>
          </a:xfrm>
          <a:prstGeom prst="rect">
            <a:avLst/>
          </a:prstGeom>
        </p:spPr>
      </p:pic>
      <p:sp>
        <p:nvSpPr>
          <p:cNvPr id="8" name="Title 1"/>
          <p:cNvSpPr>
            <a:spLocks noGrp="1"/>
          </p:cNvSpPr>
          <p:nvPr>
            <p:ph type="title"/>
          </p:nvPr>
        </p:nvSpPr>
        <p:spPr>
          <a:xfrm>
            <a:off x="457200" y="76200"/>
            <a:ext cx="8229600" cy="1143000"/>
          </a:xfrm>
        </p:spPr>
        <p:txBody>
          <a:bodyPr>
            <a:normAutofit/>
          </a:bodyPr>
          <a:lstStyle/>
          <a:p>
            <a:pPr>
              <a:defRPr/>
            </a:pPr>
            <a:r>
              <a:rPr lang="en-US" sz="3000" dirty="0" smtClean="0">
                <a:latin typeface="Arial"/>
                <a:cs typeface="Arial"/>
              </a:rPr>
              <a:t>Pea aphid model system for symbiosis</a:t>
            </a:r>
          </a:p>
        </p:txBody>
      </p:sp>
    </p:spTree>
    <p:extLst>
      <p:ext uri="{BB962C8B-B14F-4D97-AF65-F5344CB8AC3E}">
        <p14:creationId xmlns:p14="http://schemas.microsoft.com/office/powerpoint/2010/main" val="138720037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8"/>
          <p:cNvGraphicFramePr>
            <a:graphicFrameLocks noChangeAspect="1"/>
          </p:cNvGraphicFramePr>
          <p:nvPr>
            <p:extLst>
              <p:ext uri="{D42A27DB-BD31-4B8C-83A1-F6EECF244321}">
                <p14:modId xmlns:p14="http://schemas.microsoft.com/office/powerpoint/2010/main" val="1600564050"/>
              </p:ext>
            </p:extLst>
          </p:nvPr>
        </p:nvGraphicFramePr>
        <p:xfrm>
          <a:off x="3657600" y="228600"/>
          <a:ext cx="5410200" cy="6623959"/>
        </p:xfrm>
        <a:graphic>
          <a:graphicData uri="http://schemas.openxmlformats.org/presentationml/2006/ole">
            <mc:AlternateContent xmlns:mc="http://schemas.openxmlformats.org/markup-compatibility/2006">
              <mc:Choice xmlns:v="urn:schemas-microsoft-com:vml" Requires="v">
                <p:oleObj spid="_x0000_s1215" name="Photo Editor Photo" r:id="rId4" imgW="6733333" imgH="8295238" progId="">
                  <p:embed/>
                </p:oleObj>
              </mc:Choice>
              <mc:Fallback>
                <p:oleObj name="Photo Editor Photo" r:id="rId4" imgW="6733333" imgH="8295238"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228600"/>
                        <a:ext cx="5410200" cy="6623959"/>
                      </a:xfrm>
                      <a:prstGeom prst="rect">
                        <a:avLst/>
                      </a:prstGeom>
                      <a:noFill/>
                      <a:ln>
                        <a:noFill/>
                      </a:ln>
                      <a:effectLst/>
                      <a:extLst/>
                    </p:spPr>
                  </p:pic>
                </p:oleObj>
              </mc:Fallback>
            </mc:AlternateContent>
          </a:graphicData>
        </a:graphic>
      </p:graphicFrame>
      <p:sp>
        <p:nvSpPr>
          <p:cNvPr id="8195" name="Rectangle 8"/>
          <p:cNvSpPr>
            <a:spLocks noChangeArrowheads="1"/>
          </p:cNvSpPr>
          <p:nvPr/>
        </p:nvSpPr>
        <p:spPr bwMode="auto">
          <a:xfrm>
            <a:off x="228600" y="152400"/>
            <a:ext cx="5029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p>
            <a:pPr algn="ctr" eaLnBrk="0" hangingPunct="0"/>
            <a:r>
              <a:rPr lang="en-US" sz="2800" dirty="0" smtClean="0">
                <a:latin typeface="Arial"/>
                <a:cs typeface="Arial"/>
              </a:rPr>
              <a:t>Heritable symbionts in aphids</a:t>
            </a:r>
            <a:endParaRPr lang="en-US" sz="2800" dirty="0">
              <a:latin typeface="Arial"/>
              <a:cs typeface="Arial"/>
            </a:endParaRPr>
          </a:p>
        </p:txBody>
      </p:sp>
      <p:pic>
        <p:nvPicPr>
          <p:cNvPr id="8196" name="Picture 3"/>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68350" y="4721225"/>
            <a:ext cx="2514600"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4"/>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62000" y="3021012"/>
            <a:ext cx="2514600" cy="162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5"/>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62000" y="1535113"/>
            <a:ext cx="2514600" cy="143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a:solidFill>
                  <a:srgbClr val="000000"/>
                </a:solidFill>
                <a:miter lim="800000"/>
                <a:headEnd/>
                <a:tailEnd type="none" w="sm" len="sm"/>
              </a14:hiddenLine>
            </a:ext>
          </a:extLst>
        </p:spPr>
      </p:pic>
      <p:sp>
        <p:nvSpPr>
          <p:cNvPr id="8199" name="TextBox 6"/>
          <p:cNvSpPr txBox="1">
            <a:spLocks noChangeArrowheads="1"/>
          </p:cNvSpPr>
          <p:nvPr/>
        </p:nvSpPr>
        <p:spPr bwMode="auto">
          <a:xfrm>
            <a:off x="1676400" y="6427787"/>
            <a:ext cx="16192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200" dirty="0"/>
              <a:t>Photo credit: Alex Wild</a:t>
            </a:r>
          </a:p>
        </p:txBody>
      </p:sp>
    </p:spTree>
    <p:extLst>
      <p:ext uri="{BB962C8B-B14F-4D97-AF65-F5344CB8AC3E}">
        <p14:creationId xmlns:p14="http://schemas.microsoft.com/office/powerpoint/2010/main" val="302072169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304800"/>
            <a:ext cx="5715000" cy="523220"/>
          </a:xfrm>
          <a:prstGeom prst="rect">
            <a:avLst/>
          </a:prstGeom>
          <a:noFill/>
        </p:spPr>
        <p:txBody>
          <a:bodyPr wrap="square" rtlCol="0">
            <a:spAutoFit/>
          </a:bodyPr>
          <a:lstStyle/>
          <a:p>
            <a:pPr algn="ctr"/>
            <a:r>
              <a:rPr lang="en-US" sz="2800" b="1" dirty="0" smtClean="0">
                <a:latin typeface="Arial"/>
                <a:cs typeface="Arial"/>
              </a:rPr>
              <a:t>Project components</a:t>
            </a:r>
            <a:endParaRPr lang="en-US" sz="2800" dirty="0" smtClean="0">
              <a:solidFill>
                <a:srgbClr val="0000FF"/>
              </a:solidFill>
              <a:latin typeface="Arial"/>
              <a:cs typeface="Arial"/>
            </a:endParaRPr>
          </a:p>
        </p:txBody>
      </p:sp>
      <p:sp>
        <p:nvSpPr>
          <p:cNvPr id="39" name="TextBox 38"/>
          <p:cNvSpPr txBox="1"/>
          <p:nvPr/>
        </p:nvSpPr>
        <p:spPr>
          <a:xfrm>
            <a:off x="4419600" y="1447800"/>
            <a:ext cx="4572000" cy="1200328"/>
          </a:xfrm>
          <a:prstGeom prst="rect">
            <a:avLst/>
          </a:prstGeom>
          <a:noFill/>
        </p:spPr>
        <p:txBody>
          <a:bodyPr wrap="square" rtlCol="0">
            <a:spAutoFit/>
          </a:bodyPr>
          <a:lstStyle/>
          <a:p>
            <a:r>
              <a:rPr lang="en-US" b="1" dirty="0" smtClean="0">
                <a:latin typeface="Arial"/>
                <a:cs typeface="Arial"/>
              </a:rPr>
              <a:t>1. </a:t>
            </a:r>
            <a:r>
              <a:rPr lang="en-US" dirty="0" smtClean="0">
                <a:latin typeface="Arial"/>
                <a:cs typeface="Arial"/>
              </a:rPr>
              <a:t>Co-evolution among insects and bacterial symbionts</a:t>
            </a:r>
          </a:p>
          <a:p>
            <a:endParaRPr lang="en-US" dirty="0">
              <a:latin typeface="Arial"/>
              <a:cs typeface="Arial"/>
            </a:endParaRPr>
          </a:p>
        </p:txBody>
      </p:sp>
      <p:sp>
        <p:nvSpPr>
          <p:cNvPr id="20" name="TextBox 19"/>
          <p:cNvSpPr txBox="1"/>
          <p:nvPr/>
        </p:nvSpPr>
        <p:spPr>
          <a:xfrm>
            <a:off x="1905000" y="4114800"/>
            <a:ext cx="1861507" cy="461665"/>
          </a:xfrm>
          <a:prstGeom prst="rect">
            <a:avLst/>
          </a:prstGeom>
          <a:noFill/>
        </p:spPr>
        <p:txBody>
          <a:bodyPr wrap="none" rtlCol="0">
            <a:spAutoFit/>
          </a:bodyPr>
          <a:lstStyle/>
          <a:p>
            <a:r>
              <a:rPr lang="en-US" dirty="0" smtClean="0">
                <a:solidFill>
                  <a:srgbClr val="0000FF"/>
                </a:solidFill>
                <a:latin typeface="Arial"/>
                <a:cs typeface="Arial"/>
              </a:rPr>
              <a:t>organization</a:t>
            </a:r>
            <a:endParaRPr lang="en-US" dirty="0">
              <a:solidFill>
                <a:srgbClr val="0000FF"/>
              </a:solidFill>
              <a:latin typeface="Arial"/>
              <a:cs typeface="Arial"/>
            </a:endParaRPr>
          </a:p>
        </p:txBody>
      </p:sp>
      <p:sp>
        <p:nvSpPr>
          <p:cNvPr id="21" name="TextBox 20"/>
          <p:cNvSpPr txBox="1"/>
          <p:nvPr/>
        </p:nvSpPr>
        <p:spPr>
          <a:xfrm rot="19968001">
            <a:off x="583292" y="4471583"/>
            <a:ext cx="1005954" cy="461665"/>
          </a:xfrm>
          <a:prstGeom prst="rect">
            <a:avLst/>
          </a:prstGeom>
          <a:noFill/>
        </p:spPr>
        <p:txBody>
          <a:bodyPr wrap="none" rtlCol="0">
            <a:spAutoFit/>
          </a:bodyPr>
          <a:lstStyle/>
          <a:p>
            <a:r>
              <a:rPr lang="en-US" dirty="0" smtClean="0">
                <a:solidFill>
                  <a:srgbClr val="008000"/>
                </a:solidFill>
                <a:latin typeface="Arial"/>
                <a:cs typeface="Arial"/>
              </a:rPr>
              <a:t>space</a:t>
            </a:r>
            <a:endParaRPr lang="en-US" dirty="0">
              <a:solidFill>
                <a:srgbClr val="008000"/>
              </a:solidFill>
              <a:latin typeface="Arial"/>
              <a:cs typeface="Arial"/>
            </a:endParaRPr>
          </a:p>
        </p:txBody>
      </p:sp>
      <p:sp>
        <p:nvSpPr>
          <p:cNvPr id="24" name="TextBox 23"/>
          <p:cNvSpPr txBox="1"/>
          <p:nvPr/>
        </p:nvSpPr>
        <p:spPr>
          <a:xfrm rot="16200000" flipH="1">
            <a:off x="992654" y="2969750"/>
            <a:ext cx="910294" cy="457200"/>
          </a:xfrm>
          <a:prstGeom prst="rect">
            <a:avLst/>
          </a:prstGeom>
          <a:noFill/>
        </p:spPr>
        <p:txBody>
          <a:bodyPr wrap="square" rtlCol="0">
            <a:spAutoFit/>
          </a:bodyPr>
          <a:lstStyle/>
          <a:p>
            <a:r>
              <a:rPr lang="en-US" dirty="0" smtClean="0">
                <a:solidFill>
                  <a:srgbClr val="FF0000"/>
                </a:solidFill>
                <a:latin typeface="Arial"/>
                <a:cs typeface="Arial"/>
              </a:rPr>
              <a:t>time</a:t>
            </a:r>
            <a:endParaRPr lang="en-US" dirty="0">
              <a:solidFill>
                <a:srgbClr val="FF0000"/>
              </a:solidFill>
              <a:latin typeface="Arial"/>
              <a:cs typeface="Arial"/>
            </a:endParaRPr>
          </a:p>
        </p:txBody>
      </p:sp>
      <p:cxnSp>
        <p:nvCxnSpPr>
          <p:cNvPr id="29" name="Straight Connector 28"/>
          <p:cNvCxnSpPr/>
          <p:nvPr/>
        </p:nvCxnSpPr>
        <p:spPr bwMode="auto">
          <a:xfrm>
            <a:off x="1752600" y="4648200"/>
            <a:ext cx="2438400" cy="0"/>
          </a:xfrm>
          <a:prstGeom prst="line">
            <a:avLst/>
          </a:prstGeom>
          <a:solidFill>
            <a:schemeClr val="accent1"/>
          </a:solidFill>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0" name="Straight Connector 29"/>
          <p:cNvCxnSpPr/>
          <p:nvPr/>
        </p:nvCxnSpPr>
        <p:spPr bwMode="auto">
          <a:xfrm flipV="1">
            <a:off x="457200" y="4648200"/>
            <a:ext cx="1295400" cy="685800"/>
          </a:xfrm>
          <a:prstGeom prst="line">
            <a:avLst/>
          </a:prstGeom>
          <a:solidFill>
            <a:schemeClr val="accent1"/>
          </a:solidFill>
          <a:ln w="38100" cap="flat" cmpd="sng" algn="ctr">
            <a:solidFill>
              <a:srgbClr val="008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2" name="Straight Connector 31"/>
          <p:cNvCxnSpPr/>
          <p:nvPr/>
        </p:nvCxnSpPr>
        <p:spPr bwMode="auto">
          <a:xfrm flipV="1">
            <a:off x="1752600" y="1752600"/>
            <a:ext cx="0" cy="289560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5" name="Straight Connector 34"/>
          <p:cNvCxnSpPr/>
          <p:nvPr/>
        </p:nvCxnSpPr>
        <p:spPr bwMode="auto">
          <a:xfrm>
            <a:off x="1752600" y="1752600"/>
            <a:ext cx="2438400"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6" name="Straight Connector 35"/>
          <p:cNvCxnSpPr/>
          <p:nvPr/>
        </p:nvCxnSpPr>
        <p:spPr bwMode="auto">
          <a:xfrm>
            <a:off x="4191000" y="1752600"/>
            <a:ext cx="0" cy="28956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7" name="Straight Connector 36"/>
          <p:cNvCxnSpPr/>
          <p:nvPr/>
        </p:nvCxnSpPr>
        <p:spPr bwMode="auto">
          <a:xfrm>
            <a:off x="457200" y="2209800"/>
            <a:ext cx="2895600"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8" name="Straight Connector 37"/>
          <p:cNvCxnSpPr/>
          <p:nvPr/>
        </p:nvCxnSpPr>
        <p:spPr bwMode="auto">
          <a:xfrm>
            <a:off x="3352800" y="2209800"/>
            <a:ext cx="0" cy="31242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0" name="Straight Connector 39"/>
          <p:cNvCxnSpPr/>
          <p:nvPr/>
        </p:nvCxnSpPr>
        <p:spPr bwMode="auto">
          <a:xfrm>
            <a:off x="457200" y="2209800"/>
            <a:ext cx="0" cy="31242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1" name="Straight Connector 40"/>
          <p:cNvCxnSpPr/>
          <p:nvPr/>
        </p:nvCxnSpPr>
        <p:spPr bwMode="auto">
          <a:xfrm>
            <a:off x="457200" y="5334000"/>
            <a:ext cx="2895600"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2" name="Straight Connector 41"/>
          <p:cNvCxnSpPr/>
          <p:nvPr/>
        </p:nvCxnSpPr>
        <p:spPr bwMode="auto">
          <a:xfrm flipV="1">
            <a:off x="457200" y="1752600"/>
            <a:ext cx="1295400" cy="4572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3" name="Straight Connector 42"/>
          <p:cNvCxnSpPr/>
          <p:nvPr/>
        </p:nvCxnSpPr>
        <p:spPr bwMode="auto">
          <a:xfrm flipV="1">
            <a:off x="3352800" y="1752600"/>
            <a:ext cx="838200" cy="4572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4" name="Straight Connector 43"/>
          <p:cNvCxnSpPr/>
          <p:nvPr/>
        </p:nvCxnSpPr>
        <p:spPr bwMode="auto">
          <a:xfrm flipV="1">
            <a:off x="3352800" y="4648200"/>
            <a:ext cx="838200" cy="6858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9" name="5-Point Star 18"/>
          <p:cNvSpPr/>
          <p:nvPr/>
        </p:nvSpPr>
        <p:spPr bwMode="auto">
          <a:xfrm>
            <a:off x="1752600" y="2362200"/>
            <a:ext cx="457200" cy="457200"/>
          </a:xfrm>
          <a:prstGeom prst="star5">
            <a:avLst/>
          </a:prstGeom>
          <a:solidFill>
            <a:schemeClr val="tx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cxnSp>
        <p:nvCxnSpPr>
          <p:cNvPr id="22" name="Straight Connector 21"/>
          <p:cNvCxnSpPr/>
          <p:nvPr/>
        </p:nvCxnSpPr>
        <p:spPr bwMode="auto">
          <a:xfrm>
            <a:off x="1981200" y="2667000"/>
            <a:ext cx="0" cy="24384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 name="Rectangle 1"/>
          <p:cNvSpPr/>
          <p:nvPr/>
        </p:nvSpPr>
        <p:spPr>
          <a:xfrm>
            <a:off x="4419600" y="3048000"/>
            <a:ext cx="4572000" cy="1569660"/>
          </a:xfrm>
          <a:prstGeom prst="rect">
            <a:avLst/>
          </a:prstGeom>
        </p:spPr>
        <p:txBody>
          <a:bodyPr>
            <a:spAutoFit/>
          </a:bodyPr>
          <a:lstStyle/>
          <a:p>
            <a:pPr algn="ctr"/>
            <a:r>
              <a:rPr lang="en-US" dirty="0">
                <a:solidFill>
                  <a:srgbClr val="006200"/>
                </a:solidFill>
                <a:latin typeface="Arial"/>
                <a:cs typeface="Arial"/>
              </a:rPr>
              <a:t>Citizen Science Project</a:t>
            </a:r>
          </a:p>
          <a:p>
            <a:endParaRPr lang="en-US" dirty="0">
              <a:solidFill>
                <a:srgbClr val="006200"/>
              </a:solidFill>
              <a:latin typeface="Arial"/>
              <a:cs typeface="Arial"/>
            </a:endParaRPr>
          </a:p>
          <a:p>
            <a:r>
              <a:rPr lang="en-US" dirty="0" smtClean="0">
                <a:solidFill>
                  <a:srgbClr val="006200"/>
                </a:solidFill>
                <a:latin typeface="Arial"/>
                <a:cs typeface="Arial"/>
              </a:rPr>
              <a:t>volunteers </a:t>
            </a:r>
            <a:r>
              <a:rPr lang="en-US" dirty="0">
                <a:solidFill>
                  <a:srgbClr val="006200"/>
                </a:solidFill>
                <a:latin typeface="Arial"/>
                <a:cs typeface="Arial"/>
              </a:rPr>
              <a:t>(and their kids) throughout the USA</a:t>
            </a:r>
          </a:p>
        </p:txBody>
      </p:sp>
    </p:spTree>
    <p:extLst>
      <p:ext uri="{BB962C8B-B14F-4D97-AF65-F5344CB8AC3E}">
        <p14:creationId xmlns:p14="http://schemas.microsoft.com/office/powerpoint/2010/main" val="423350600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LP.tiff"/>
          <p:cNvPicPr>
            <a:picLocks noChangeAspect="1"/>
          </p:cNvPicPr>
          <p:nvPr/>
        </p:nvPicPr>
        <p:blipFill rotWithShape="1">
          <a:blip r:embed="rId2" cstate="screen">
            <a:extLst>
              <a:ext uri="{28A0092B-C50C-407E-A947-70E740481C1C}">
                <a14:useLocalDpi xmlns:a14="http://schemas.microsoft.com/office/drawing/2010/main"/>
              </a:ext>
            </a:extLst>
          </a:blip>
          <a:srcRect t="3574" r="1856" b="3513"/>
          <a:stretch/>
        </p:blipFill>
        <p:spPr>
          <a:xfrm>
            <a:off x="533400" y="734"/>
            <a:ext cx="8076829" cy="6857266"/>
          </a:xfrm>
          <a:prstGeom prst="rect">
            <a:avLst/>
          </a:prstGeom>
        </p:spPr>
      </p:pic>
    </p:spTree>
    <p:extLst>
      <p:ext uri="{BB962C8B-B14F-4D97-AF65-F5344CB8AC3E}">
        <p14:creationId xmlns:p14="http://schemas.microsoft.com/office/powerpoint/2010/main" val="84206654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p:cNvGrpSpPr/>
          <p:nvPr/>
        </p:nvGrpSpPr>
        <p:grpSpPr>
          <a:xfrm>
            <a:off x="304800" y="762000"/>
            <a:ext cx="6047066" cy="4843931"/>
            <a:chOff x="1800409" y="643605"/>
            <a:chExt cx="8062754" cy="5848125"/>
          </a:xfrm>
        </p:grpSpPr>
        <p:sp>
          <p:nvSpPr>
            <p:cNvPr id="2" name="Rectangle 1"/>
            <p:cNvSpPr/>
            <p:nvPr/>
          </p:nvSpPr>
          <p:spPr>
            <a:xfrm>
              <a:off x="5977217" y="3244334"/>
              <a:ext cx="246221" cy="369332"/>
            </a:xfrm>
            <a:prstGeom prst="rect">
              <a:avLst/>
            </a:prstGeom>
          </p:spPr>
          <p:txBody>
            <a:bodyPr wrap="none">
              <a:spAutoFit/>
            </a:bodyPr>
            <a:lstStyle/>
            <a:p>
              <a:pPr eaLnBrk="1" fontAlgn="auto" hangingPunct="1">
                <a:spcBef>
                  <a:spcPts val="0"/>
                </a:spcBef>
                <a:spcAft>
                  <a:spcPts val="0"/>
                </a:spcAft>
              </a:pPr>
              <a:r>
                <a:rPr lang="en-US" sz="1800" dirty="0" smtClean="0">
                  <a:solidFill>
                    <a:prstClr val="black"/>
                  </a:solidFill>
                  <a:latin typeface="Calibri"/>
                  <a:ea typeface="+mn-ea"/>
                </a:rPr>
                <a:t> </a:t>
              </a:r>
              <a:endParaRPr lang="en-US" sz="1800" dirty="0">
                <a:solidFill>
                  <a:prstClr val="black"/>
                </a:solidFill>
                <a:latin typeface="Calibri"/>
                <a:ea typeface="+mn-ea"/>
              </a:endParaRP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00409" y="735602"/>
              <a:ext cx="8062754" cy="5756128"/>
            </a:xfrm>
            <a:prstGeom prst="rect">
              <a:avLst/>
            </a:prstGeom>
          </p:spPr>
        </p:pic>
        <p:sp>
          <p:nvSpPr>
            <p:cNvPr id="5" name="5-Point Star 4"/>
            <p:cNvSpPr/>
            <p:nvPr/>
          </p:nvSpPr>
          <p:spPr>
            <a:xfrm>
              <a:off x="7645401" y="4461932"/>
              <a:ext cx="177800" cy="143933"/>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srgbClr val="FF0000"/>
                </a:solidFill>
                <a:latin typeface="Calibri"/>
              </a:endParaRPr>
            </a:p>
          </p:txBody>
        </p:sp>
        <p:sp>
          <p:nvSpPr>
            <p:cNvPr id="6" name="5-Point Star 5"/>
            <p:cNvSpPr/>
            <p:nvPr/>
          </p:nvSpPr>
          <p:spPr>
            <a:xfrm>
              <a:off x="5754343" y="4707466"/>
              <a:ext cx="177800" cy="143933"/>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srgbClr val="FF0000"/>
                </a:solidFill>
                <a:latin typeface="Calibri"/>
              </a:endParaRPr>
            </a:p>
          </p:txBody>
        </p:sp>
        <p:sp>
          <p:nvSpPr>
            <p:cNvPr id="7" name="5-Point Star 6"/>
            <p:cNvSpPr/>
            <p:nvPr/>
          </p:nvSpPr>
          <p:spPr>
            <a:xfrm>
              <a:off x="8822267" y="2980265"/>
              <a:ext cx="177800" cy="143933"/>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srgbClr val="FF0000"/>
                </a:solidFill>
                <a:latin typeface="Calibri"/>
              </a:endParaRPr>
            </a:p>
          </p:txBody>
        </p:sp>
        <p:sp>
          <p:nvSpPr>
            <p:cNvPr id="8" name="5-Point Star 7"/>
            <p:cNvSpPr/>
            <p:nvPr/>
          </p:nvSpPr>
          <p:spPr>
            <a:xfrm>
              <a:off x="7556501" y="3285067"/>
              <a:ext cx="177800" cy="143933"/>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srgbClr val="FF0000"/>
                </a:solidFill>
                <a:latin typeface="Calibri"/>
              </a:endParaRPr>
            </a:p>
          </p:txBody>
        </p:sp>
        <p:sp>
          <p:nvSpPr>
            <p:cNvPr id="9" name="5-Point Star 8"/>
            <p:cNvSpPr/>
            <p:nvPr/>
          </p:nvSpPr>
          <p:spPr>
            <a:xfrm>
              <a:off x="7378701" y="3613666"/>
              <a:ext cx="177800" cy="143933"/>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srgbClr val="FF0000"/>
                </a:solidFill>
                <a:latin typeface="Calibri"/>
              </a:endParaRPr>
            </a:p>
          </p:txBody>
        </p:sp>
        <p:sp>
          <p:nvSpPr>
            <p:cNvPr id="10" name="5-Point Star 9"/>
            <p:cNvSpPr/>
            <p:nvPr/>
          </p:nvSpPr>
          <p:spPr>
            <a:xfrm>
              <a:off x="5885576" y="3685632"/>
              <a:ext cx="177800" cy="143933"/>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srgbClr val="FF0000"/>
                </a:solidFill>
                <a:latin typeface="Calibri"/>
              </a:endParaRPr>
            </a:p>
          </p:txBody>
        </p:sp>
        <p:sp>
          <p:nvSpPr>
            <p:cNvPr id="11" name="5-Point Star 10"/>
            <p:cNvSpPr/>
            <p:nvPr/>
          </p:nvSpPr>
          <p:spPr>
            <a:xfrm>
              <a:off x="6796742" y="3357033"/>
              <a:ext cx="177800" cy="143933"/>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srgbClr val="FF0000"/>
                </a:solidFill>
                <a:latin typeface="Calibri"/>
              </a:endParaRPr>
            </a:p>
          </p:txBody>
        </p:sp>
        <p:sp>
          <p:nvSpPr>
            <p:cNvPr id="12" name="5-Point Star 11"/>
            <p:cNvSpPr/>
            <p:nvPr/>
          </p:nvSpPr>
          <p:spPr>
            <a:xfrm>
              <a:off x="8065743" y="2730714"/>
              <a:ext cx="177800" cy="143933"/>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srgbClr val="FF0000"/>
                </a:solidFill>
                <a:latin typeface="Calibri"/>
              </a:endParaRPr>
            </a:p>
          </p:txBody>
        </p:sp>
        <p:sp>
          <p:nvSpPr>
            <p:cNvPr id="13" name="5-Point Star 12"/>
            <p:cNvSpPr/>
            <p:nvPr/>
          </p:nvSpPr>
          <p:spPr>
            <a:xfrm>
              <a:off x="6214783" y="2730713"/>
              <a:ext cx="177800" cy="143933"/>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srgbClr val="FF0000"/>
                </a:solidFill>
                <a:latin typeface="Calibri"/>
              </a:endParaRPr>
            </a:p>
          </p:txBody>
        </p:sp>
        <p:sp>
          <p:nvSpPr>
            <p:cNvPr id="14" name="5-Point Star 13"/>
            <p:cNvSpPr/>
            <p:nvPr/>
          </p:nvSpPr>
          <p:spPr>
            <a:xfrm>
              <a:off x="8407649" y="3289298"/>
              <a:ext cx="177800" cy="143933"/>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srgbClr val="FF0000"/>
                </a:solidFill>
                <a:latin typeface="Calibri"/>
              </a:endParaRPr>
            </a:p>
          </p:txBody>
        </p:sp>
        <p:sp>
          <p:nvSpPr>
            <p:cNvPr id="15" name="5-Point Star 14"/>
            <p:cNvSpPr/>
            <p:nvPr/>
          </p:nvSpPr>
          <p:spPr>
            <a:xfrm>
              <a:off x="5831786" y="2552412"/>
              <a:ext cx="177800" cy="143933"/>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srgbClr val="FF0000"/>
                </a:solidFill>
                <a:latin typeface="Calibri"/>
              </a:endParaRPr>
            </a:p>
          </p:txBody>
        </p:sp>
        <p:sp>
          <p:nvSpPr>
            <p:cNvPr id="16" name="5-Point Star 15"/>
            <p:cNvSpPr/>
            <p:nvPr/>
          </p:nvSpPr>
          <p:spPr>
            <a:xfrm>
              <a:off x="2506382" y="3172367"/>
              <a:ext cx="177800" cy="143933"/>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srgbClr val="FF0000"/>
                </a:solidFill>
                <a:latin typeface="Calibri"/>
              </a:endParaRPr>
            </a:p>
          </p:txBody>
        </p:sp>
        <p:sp>
          <p:nvSpPr>
            <p:cNvPr id="17" name="5-Point Star 16"/>
            <p:cNvSpPr/>
            <p:nvPr/>
          </p:nvSpPr>
          <p:spPr>
            <a:xfrm>
              <a:off x="6849536" y="3149596"/>
              <a:ext cx="177800" cy="143933"/>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srgbClr val="FF0000"/>
                </a:solidFill>
                <a:latin typeface="Calibri"/>
              </a:endParaRPr>
            </a:p>
          </p:txBody>
        </p:sp>
        <p:sp>
          <p:nvSpPr>
            <p:cNvPr id="18" name="5-Point Star 17"/>
            <p:cNvSpPr/>
            <p:nvPr/>
          </p:nvSpPr>
          <p:spPr>
            <a:xfrm>
              <a:off x="5653986" y="3829565"/>
              <a:ext cx="177800" cy="143933"/>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srgbClr val="FF0000"/>
                </a:solidFill>
                <a:latin typeface="Calibri"/>
              </a:endParaRPr>
            </a:p>
          </p:txBody>
        </p:sp>
        <p:sp>
          <p:nvSpPr>
            <p:cNvPr id="19" name="5-Point Star 18"/>
            <p:cNvSpPr/>
            <p:nvPr/>
          </p:nvSpPr>
          <p:spPr>
            <a:xfrm>
              <a:off x="2417482" y="2884215"/>
              <a:ext cx="177800" cy="143933"/>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srgbClr val="FF0000"/>
                </a:solidFill>
                <a:latin typeface="Calibri"/>
              </a:endParaRPr>
            </a:p>
          </p:txBody>
        </p:sp>
        <p:sp>
          <p:nvSpPr>
            <p:cNvPr id="20" name="5-Point Star 19"/>
            <p:cNvSpPr/>
            <p:nvPr/>
          </p:nvSpPr>
          <p:spPr>
            <a:xfrm>
              <a:off x="5642778" y="4268515"/>
              <a:ext cx="177800" cy="143933"/>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srgbClr val="FF0000"/>
                </a:solidFill>
                <a:latin typeface="Calibri"/>
              </a:endParaRPr>
            </a:p>
          </p:txBody>
        </p:sp>
        <p:sp>
          <p:nvSpPr>
            <p:cNvPr id="21" name="5-Point Star 20"/>
            <p:cNvSpPr/>
            <p:nvPr/>
          </p:nvSpPr>
          <p:spPr>
            <a:xfrm>
              <a:off x="2566891" y="4043864"/>
              <a:ext cx="177800" cy="143933"/>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srgbClr val="FF0000"/>
                </a:solidFill>
                <a:latin typeface="Calibri"/>
              </a:endParaRPr>
            </a:p>
          </p:txBody>
        </p:sp>
        <p:sp>
          <p:nvSpPr>
            <p:cNvPr id="22" name="5-Point Star 21"/>
            <p:cNvSpPr/>
            <p:nvPr/>
          </p:nvSpPr>
          <p:spPr>
            <a:xfrm>
              <a:off x="7176871" y="3475565"/>
              <a:ext cx="177800" cy="143933"/>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srgbClr val="FF0000"/>
                </a:solidFill>
                <a:latin typeface="Calibri"/>
              </a:endParaRPr>
            </a:p>
          </p:txBody>
        </p:sp>
        <p:sp>
          <p:nvSpPr>
            <p:cNvPr id="23" name="5-Point Star 22"/>
            <p:cNvSpPr/>
            <p:nvPr/>
          </p:nvSpPr>
          <p:spPr>
            <a:xfrm>
              <a:off x="5885576" y="4707466"/>
              <a:ext cx="177800" cy="143933"/>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srgbClr val="FF0000"/>
                </a:solidFill>
                <a:latin typeface="Calibri"/>
              </a:endParaRPr>
            </a:p>
          </p:txBody>
        </p:sp>
        <p:sp>
          <p:nvSpPr>
            <p:cNvPr id="25" name="5-Point Star 24"/>
            <p:cNvSpPr/>
            <p:nvPr/>
          </p:nvSpPr>
          <p:spPr>
            <a:xfrm>
              <a:off x="8454585" y="3100400"/>
              <a:ext cx="177800" cy="143933"/>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srgbClr val="FF0000"/>
                </a:solidFill>
                <a:latin typeface="Calibri"/>
              </a:endParaRPr>
            </a:p>
          </p:txBody>
        </p:sp>
        <p:sp>
          <p:nvSpPr>
            <p:cNvPr id="26" name="5-Point Star 25"/>
            <p:cNvSpPr/>
            <p:nvPr/>
          </p:nvSpPr>
          <p:spPr>
            <a:xfrm>
              <a:off x="7556501" y="4816431"/>
              <a:ext cx="177800" cy="143933"/>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srgbClr val="FF0000"/>
                </a:solidFill>
                <a:latin typeface="Calibri"/>
              </a:endParaRPr>
            </a:p>
          </p:txBody>
        </p:sp>
        <p:sp>
          <p:nvSpPr>
            <p:cNvPr id="27" name="5-Point Star 26"/>
            <p:cNvSpPr/>
            <p:nvPr/>
          </p:nvSpPr>
          <p:spPr>
            <a:xfrm>
              <a:off x="2328582" y="3403598"/>
              <a:ext cx="177800" cy="143933"/>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srgbClr val="FF0000"/>
                </a:solidFill>
                <a:latin typeface="Calibri"/>
              </a:endParaRPr>
            </a:p>
          </p:txBody>
        </p:sp>
        <p:sp>
          <p:nvSpPr>
            <p:cNvPr id="28" name="5-Point Star 27"/>
            <p:cNvSpPr/>
            <p:nvPr/>
          </p:nvSpPr>
          <p:spPr>
            <a:xfrm>
              <a:off x="2506382" y="3403598"/>
              <a:ext cx="177800" cy="143933"/>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srgbClr val="FF0000"/>
                </a:solidFill>
                <a:latin typeface="Calibri"/>
              </a:endParaRPr>
            </a:p>
          </p:txBody>
        </p:sp>
        <p:sp>
          <p:nvSpPr>
            <p:cNvPr id="29" name="5-Point Star 28"/>
            <p:cNvSpPr/>
            <p:nvPr/>
          </p:nvSpPr>
          <p:spPr>
            <a:xfrm>
              <a:off x="6214783" y="2289058"/>
              <a:ext cx="177800" cy="143933"/>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srgbClr val="FF0000"/>
                </a:solidFill>
                <a:latin typeface="Calibri"/>
              </a:endParaRPr>
            </a:p>
          </p:txBody>
        </p:sp>
        <p:sp>
          <p:nvSpPr>
            <p:cNvPr id="30" name="5-Point Star 29"/>
            <p:cNvSpPr/>
            <p:nvPr/>
          </p:nvSpPr>
          <p:spPr>
            <a:xfrm>
              <a:off x="6744072" y="3492503"/>
              <a:ext cx="177800" cy="143933"/>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srgbClr val="FF0000"/>
                </a:solidFill>
                <a:latin typeface="Calibri"/>
              </a:endParaRPr>
            </a:p>
          </p:txBody>
        </p:sp>
        <p:sp>
          <p:nvSpPr>
            <p:cNvPr id="31" name="5-Point Star 30"/>
            <p:cNvSpPr/>
            <p:nvPr/>
          </p:nvSpPr>
          <p:spPr>
            <a:xfrm>
              <a:off x="8604749" y="3513116"/>
              <a:ext cx="177800" cy="143933"/>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srgbClr val="FF0000"/>
                </a:solidFill>
                <a:latin typeface="Calibri"/>
              </a:endParaRPr>
            </a:p>
          </p:txBody>
        </p:sp>
        <p:sp>
          <p:nvSpPr>
            <p:cNvPr id="32" name="5-Point Star 31"/>
            <p:cNvSpPr/>
            <p:nvPr/>
          </p:nvSpPr>
          <p:spPr>
            <a:xfrm>
              <a:off x="3242734" y="1845732"/>
              <a:ext cx="177800" cy="143933"/>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srgbClr val="FF0000"/>
                </a:solidFill>
                <a:latin typeface="Calibri"/>
              </a:endParaRPr>
            </a:p>
          </p:txBody>
        </p:sp>
        <p:sp>
          <p:nvSpPr>
            <p:cNvPr id="33" name="5-Point Star 32"/>
            <p:cNvSpPr/>
            <p:nvPr/>
          </p:nvSpPr>
          <p:spPr>
            <a:xfrm>
              <a:off x="5885576" y="5333554"/>
              <a:ext cx="177800" cy="143933"/>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srgbClr val="FF0000"/>
                </a:solidFill>
                <a:latin typeface="Calibri"/>
              </a:endParaRPr>
            </a:p>
          </p:txBody>
        </p:sp>
        <p:sp>
          <p:nvSpPr>
            <p:cNvPr id="34" name="5-Point Star 33"/>
            <p:cNvSpPr/>
            <p:nvPr/>
          </p:nvSpPr>
          <p:spPr>
            <a:xfrm>
              <a:off x="8486708" y="3644350"/>
              <a:ext cx="177800" cy="143933"/>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srgbClr val="FF0000"/>
                </a:solidFill>
                <a:latin typeface="Calibri"/>
              </a:endParaRPr>
            </a:p>
          </p:txBody>
        </p:sp>
        <p:sp>
          <p:nvSpPr>
            <p:cNvPr id="35" name="5-Point Star 34"/>
            <p:cNvSpPr/>
            <p:nvPr/>
          </p:nvSpPr>
          <p:spPr>
            <a:xfrm>
              <a:off x="8189753" y="2637077"/>
              <a:ext cx="177800" cy="143933"/>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srgbClr val="FF0000"/>
                </a:solidFill>
                <a:latin typeface="Calibri"/>
              </a:endParaRPr>
            </a:p>
          </p:txBody>
        </p:sp>
        <p:sp>
          <p:nvSpPr>
            <p:cNvPr id="36" name="5-Point Star 35"/>
            <p:cNvSpPr/>
            <p:nvPr/>
          </p:nvSpPr>
          <p:spPr>
            <a:xfrm>
              <a:off x="8835585" y="2836332"/>
              <a:ext cx="177800" cy="143933"/>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srgbClr val="FF0000"/>
                </a:solidFill>
                <a:latin typeface="Calibri"/>
              </a:endParaRPr>
            </a:p>
          </p:txBody>
        </p:sp>
        <p:sp>
          <p:nvSpPr>
            <p:cNvPr id="37" name="5-Point Star 36"/>
            <p:cNvSpPr/>
            <p:nvPr/>
          </p:nvSpPr>
          <p:spPr>
            <a:xfrm>
              <a:off x="5130800" y="4727530"/>
              <a:ext cx="177800" cy="143933"/>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srgbClr val="FF0000"/>
                </a:solidFill>
                <a:latin typeface="Calibri"/>
              </a:endParaRPr>
            </a:p>
          </p:txBody>
        </p:sp>
        <p:sp>
          <p:nvSpPr>
            <p:cNvPr id="38" name="5-Point Star 37"/>
            <p:cNvSpPr/>
            <p:nvPr/>
          </p:nvSpPr>
          <p:spPr>
            <a:xfrm>
              <a:off x="2390643" y="3060415"/>
              <a:ext cx="177800" cy="143933"/>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srgbClr val="FF0000"/>
                </a:solidFill>
                <a:latin typeface="Calibri"/>
              </a:endParaRPr>
            </a:p>
          </p:txBody>
        </p:sp>
        <p:sp>
          <p:nvSpPr>
            <p:cNvPr id="41" name="5-Point Star 40"/>
            <p:cNvSpPr/>
            <p:nvPr/>
          </p:nvSpPr>
          <p:spPr>
            <a:xfrm>
              <a:off x="5939366" y="3636436"/>
              <a:ext cx="177800" cy="143933"/>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srgbClr val="FF0000"/>
                </a:solidFill>
                <a:latin typeface="Calibri"/>
              </a:endParaRPr>
            </a:p>
          </p:txBody>
        </p:sp>
        <p:sp>
          <p:nvSpPr>
            <p:cNvPr id="42" name="5-Point Star 41"/>
            <p:cNvSpPr/>
            <p:nvPr/>
          </p:nvSpPr>
          <p:spPr>
            <a:xfrm>
              <a:off x="7888312" y="4334380"/>
              <a:ext cx="177800" cy="143933"/>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srgbClr val="FF0000"/>
                </a:solidFill>
                <a:latin typeface="Calibri"/>
              </a:endParaRPr>
            </a:p>
          </p:txBody>
        </p:sp>
        <p:sp>
          <p:nvSpPr>
            <p:cNvPr id="43" name="5-Point Star 42"/>
            <p:cNvSpPr/>
            <p:nvPr/>
          </p:nvSpPr>
          <p:spPr>
            <a:xfrm>
              <a:off x="3996267" y="2145125"/>
              <a:ext cx="177800" cy="143933"/>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srgbClr val="FF0000"/>
                </a:solidFill>
                <a:latin typeface="Calibri"/>
              </a:endParaRPr>
            </a:p>
          </p:txBody>
        </p:sp>
        <p:sp>
          <p:nvSpPr>
            <p:cNvPr id="44" name="5-Point Star 43"/>
            <p:cNvSpPr/>
            <p:nvPr/>
          </p:nvSpPr>
          <p:spPr>
            <a:xfrm>
              <a:off x="2304358" y="3291646"/>
              <a:ext cx="177800" cy="143933"/>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srgbClr val="FF0000"/>
                </a:solidFill>
                <a:latin typeface="Calibri"/>
              </a:endParaRPr>
            </a:p>
          </p:txBody>
        </p:sp>
        <p:sp>
          <p:nvSpPr>
            <p:cNvPr id="45" name="5-Point Star 44"/>
            <p:cNvSpPr/>
            <p:nvPr/>
          </p:nvSpPr>
          <p:spPr>
            <a:xfrm>
              <a:off x="6529041" y="3657049"/>
              <a:ext cx="177800" cy="143933"/>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srgbClr val="FF0000"/>
                </a:solidFill>
                <a:latin typeface="Calibri"/>
              </a:endParaRPr>
            </a:p>
          </p:txBody>
        </p:sp>
        <p:sp>
          <p:nvSpPr>
            <p:cNvPr id="46" name="5-Point Star 45"/>
            <p:cNvSpPr/>
            <p:nvPr/>
          </p:nvSpPr>
          <p:spPr>
            <a:xfrm>
              <a:off x="6590292" y="3757598"/>
              <a:ext cx="177800" cy="143933"/>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srgbClr val="FF0000"/>
                </a:solidFill>
                <a:latin typeface="Calibri"/>
              </a:endParaRPr>
            </a:p>
          </p:txBody>
        </p:sp>
        <p:sp>
          <p:nvSpPr>
            <p:cNvPr id="47" name="5-Point Star 46"/>
            <p:cNvSpPr/>
            <p:nvPr/>
          </p:nvSpPr>
          <p:spPr>
            <a:xfrm>
              <a:off x="8127748" y="2658746"/>
              <a:ext cx="177800" cy="143933"/>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srgbClr val="FF0000"/>
                </a:solidFill>
                <a:latin typeface="Calibri"/>
              </a:endParaRPr>
            </a:p>
          </p:txBody>
        </p:sp>
        <p:sp>
          <p:nvSpPr>
            <p:cNvPr id="48" name="5-Point Star 47"/>
            <p:cNvSpPr/>
            <p:nvPr/>
          </p:nvSpPr>
          <p:spPr>
            <a:xfrm>
              <a:off x="3722271" y="3216225"/>
              <a:ext cx="177800" cy="143933"/>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srgbClr val="FF0000"/>
                </a:solidFill>
                <a:latin typeface="Calibri"/>
              </a:endParaRPr>
            </a:p>
          </p:txBody>
        </p:sp>
        <p:sp>
          <p:nvSpPr>
            <p:cNvPr id="49" name="5-Point Star 48"/>
            <p:cNvSpPr/>
            <p:nvPr/>
          </p:nvSpPr>
          <p:spPr>
            <a:xfrm>
              <a:off x="6513294" y="3737481"/>
              <a:ext cx="177800" cy="143933"/>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srgbClr val="FF0000"/>
                </a:solidFill>
                <a:latin typeface="Calibri"/>
              </a:endParaRPr>
            </a:p>
          </p:txBody>
        </p:sp>
        <p:sp>
          <p:nvSpPr>
            <p:cNvPr id="50" name="5-Point Star 49"/>
            <p:cNvSpPr/>
            <p:nvPr/>
          </p:nvSpPr>
          <p:spPr>
            <a:xfrm>
              <a:off x="6392583" y="2124359"/>
              <a:ext cx="177800" cy="143933"/>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srgbClr val="FF0000"/>
                </a:solidFill>
                <a:latin typeface="Calibri"/>
              </a:endParaRPr>
            </a:p>
          </p:txBody>
        </p:sp>
        <p:sp>
          <p:nvSpPr>
            <p:cNvPr id="51" name="5-Point Star 50"/>
            <p:cNvSpPr/>
            <p:nvPr/>
          </p:nvSpPr>
          <p:spPr>
            <a:xfrm>
              <a:off x="8364563" y="4060767"/>
              <a:ext cx="177800" cy="143933"/>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srgbClr val="FF0000"/>
                </a:solidFill>
                <a:latin typeface="Calibri"/>
              </a:endParaRPr>
            </a:p>
          </p:txBody>
        </p:sp>
        <p:sp>
          <p:nvSpPr>
            <p:cNvPr id="52" name="5-Point Star 51"/>
            <p:cNvSpPr/>
            <p:nvPr/>
          </p:nvSpPr>
          <p:spPr>
            <a:xfrm>
              <a:off x="4255743" y="2874646"/>
              <a:ext cx="177800" cy="143933"/>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srgbClr val="FF0000"/>
                </a:solidFill>
                <a:latin typeface="Calibri"/>
              </a:endParaRPr>
            </a:p>
          </p:txBody>
        </p:sp>
        <p:sp>
          <p:nvSpPr>
            <p:cNvPr id="54" name="5-Point Star 53"/>
            <p:cNvSpPr/>
            <p:nvPr/>
          </p:nvSpPr>
          <p:spPr>
            <a:xfrm>
              <a:off x="7961155" y="5052946"/>
              <a:ext cx="177800" cy="143933"/>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srgbClr val="FF0000"/>
                </a:solidFill>
                <a:latin typeface="Calibri"/>
              </a:endParaRPr>
            </a:p>
          </p:txBody>
        </p:sp>
        <p:sp>
          <p:nvSpPr>
            <p:cNvPr id="24" name="Rectangle 23"/>
            <p:cNvSpPr/>
            <p:nvPr/>
          </p:nvSpPr>
          <p:spPr>
            <a:xfrm>
              <a:off x="3472579" y="907311"/>
              <a:ext cx="4577476" cy="4582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latin typeface="Calibri"/>
              </a:endParaRPr>
            </a:p>
          </p:txBody>
        </p:sp>
        <p:sp>
          <p:nvSpPr>
            <p:cNvPr id="3" name="TextBox 2"/>
            <p:cNvSpPr txBox="1"/>
            <p:nvPr/>
          </p:nvSpPr>
          <p:spPr>
            <a:xfrm>
              <a:off x="2206809" y="643605"/>
              <a:ext cx="7213599" cy="706006"/>
            </a:xfrm>
            <a:prstGeom prst="rect">
              <a:avLst/>
            </a:prstGeom>
            <a:noFill/>
          </p:spPr>
          <p:txBody>
            <a:bodyPr wrap="square" rtlCol="0">
              <a:spAutoFit/>
            </a:bodyPr>
            <a:lstStyle/>
            <a:p>
              <a:pPr eaLnBrk="1" fontAlgn="auto" hangingPunct="1">
                <a:spcBef>
                  <a:spcPts val="0"/>
                </a:spcBef>
                <a:spcAft>
                  <a:spcPts val="0"/>
                </a:spcAft>
              </a:pPr>
              <a:r>
                <a:rPr lang="en-US" sz="3200" dirty="0" smtClean="0">
                  <a:solidFill>
                    <a:prstClr val="black"/>
                  </a:solidFill>
                  <a:latin typeface="Calibri"/>
                  <a:ea typeface="+mn-ea"/>
                </a:rPr>
                <a:t>Citizen science collection sites</a:t>
              </a:r>
              <a:endParaRPr lang="en-US" sz="3200" dirty="0">
                <a:solidFill>
                  <a:prstClr val="black"/>
                </a:solidFill>
                <a:latin typeface="Calibri"/>
                <a:ea typeface="+mn-ea"/>
              </a:endParaRPr>
            </a:p>
          </p:txBody>
        </p:sp>
      </p:grpSp>
      <p:sp>
        <p:nvSpPr>
          <p:cNvPr id="40" name="TextBox 39"/>
          <p:cNvSpPr txBox="1"/>
          <p:nvPr/>
        </p:nvSpPr>
        <p:spPr>
          <a:xfrm>
            <a:off x="6096000" y="1676400"/>
            <a:ext cx="3048000" cy="4893647"/>
          </a:xfrm>
          <a:prstGeom prst="rect">
            <a:avLst/>
          </a:prstGeom>
          <a:noFill/>
        </p:spPr>
        <p:txBody>
          <a:bodyPr wrap="square" rtlCol="0">
            <a:spAutoFit/>
          </a:bodyPr>
          <a:lstStyle/>
          <a:p>
            <a:pPr marL="342900" indent="-342900" eaLnBrk="1" fontAlgn="auto" hangingPunct="1">
              <a:spcBef>
                <a:spcPts val="0"/>
              </a:spcBef>
              <a:spcAft>
                <a:spcPts val="0"/>
              </a:spcAft>
            </a:pPr>
            <a:r>
              <a:rPr lang="en-US" dirty="0" smtClean="0">
                <a:solidFill>
                  <a:prstClr val="black"/>
                </a:solidFill>
                <a:latin typeface="Calibri"/>
                <a:ea typeface="+mn-ea"/>
              </a:rPr>
              <a:t>105 mailers sent</a:t>
            </a:r>
          </a:p>
          <a:p>
            <a:pPr marL="342900" indent="-342900" eaLnBrk="1" fontAlgn="auto" hangingPunct="1">
              <a:spcBef>
                <a:spcPts val="0"/>
              </a:spcBef>
              <a:spcAft>
                <a:spcPts val="0"/>
              </a:spcAft>
            </a:pPr>
            <a:r>
              <a:rPr lang="en-US" dirty="0" smtClean="0">
                <a:solidFill>
                  <a:prstClr val="black"/>
                </a:solidFill>
                <a:latin typeface="Calibri"/>
                <a:ea typeface="+mn-ea"/>
              </a:rPr>
              <a:t>46 mailers received</a:t>
            </a:r>
          </a:p>
          <a:p>
            <a:pPr marL="342900" indent="-342900" eaLnBrk="1" fontAlgn="auto" hangingPunct="1">
              <a:spcBef>
                <a:spcPts val="0"/>
              </a:spcBef>
              <a:spcAft>
                <a:spcPts val="0"/>
              </a:spcAft>
            </a:pPr>
            <a:r>
              <a:rPr lang="en-US" dirty="0" smtClean="0">
                <a:solidFill>
                  <a:prstClr val="black"/>
                </a:solidFill>
                <a:latin typeface="Calibri"/>
                <a:ea typeface="+mn-ea"/>
              </a:rPr>
              <a:t>299 samples</a:t>
            </a:r>
          </a:p>
          <a:p>
            <a:pPr marL="342900" indent="-342900" eaLnBrk="1" fontAlgn="auto" hangingPunct="1">
              <a:spcBef>
                <a:spcPts val="0"/>
              </a:spcBef>
              <a:spcAft>
                <a:spcPts val="0"/>
              </a:spcAft>
            </a:pPr>
            <a:endParaRPr lang="en-US" dirty="0" smtClean="0">
              <a:solidFill>
                <a:prstClr val="black"/>
              </a:solidFill>
              <a:latin typeface="Calibri"/>
              <a:ea typeface="+mn-ea"/>
            </a:endParaRPr>
          </a:p>
          <a:p>
            <a:pPr marL="342900" indent="-342900" eaLnBrk="1" fontAlgn="auto" hangingPunct="1">
              <a:spcBef>
                <a:spcPts val="0"/>
              </a:spcBef>
              <a:spcAft>
                <a:spcPts val="0"/>
              </a:spcAft>
            </a:pPr>
            <a:endParaRPr lang="en-US" dirty="0">
              <a:solidFill>
                <a:prstClr val="black"/>
              </a:solidFill>
              <a:latin typeface="Calibri"/>
              <a:ea typeface="+mn-ea"/>
            </a:endParaRPr>
          </a:p>
          <a:p>
            <a:pPr eaLnBrk="1" fontAlgn="auto" hangingPunct="1">
              <a:spcBef>
                <a:spcPts val="0"/>
              </a:spcBef>
              <a:spcAft>
                <a:spcPts val="0"/>
              </a:spcAft>
            </a:pPr>
            <a:r>
              <a:rPr lang="en-US" dirty="0" smtClean="0">
                <a:solidFill>
                  <a:prstClr val="black"/>
                </a:solidFill>
                <a:latin typeface="Calibri"/>
                <a:ea typeface="+mn-ea"/>
              </a:rPr>
              <a:t>Aphid and plant IDs from genetic fingerprinting</a:t>
            </a:r>
          </a:p>
          <a:p>
            <a:pPr marL="342900" indent="-342900" eaLnBrk="1" fontAlgn="auto" hangingPunct="1">
              <a:spcBef>
                <a:spcPts val="0"/>
              </a:spcBef>
              <a:spcAft>
                <a:spcPts val="0"/>
              </a:spcAft>
            </a:pPr>
            <a:endParaRPr lang="en-US" dirty="0">
              <a:solidFill>
                <a:prstClr val="black"/>
              </a:solidFill>
              <a:latin typeface="Calibri"/>
              <a:ea typeface="+mn-ea"/>
            </a:endParaRPr>
          </a:p>
          <a:p>
            <a:pPr marL="342900" indent="-342900" eaLnBrk="1" fontAlgn="auto" hangingPunct="1">
              <a:spcBef>
                <a:spcPts val="0"/>
              </a:spcBef>
              <a:spcAft>
                <a:spcPts val="0"/>
              </a:spcAft>
            </a:pPr>
            <a:r>
              <a:rPr lang="en-US" dirty="0">
                <a:solidFill>
                  <a:prstClr val="black"/>
                </a:solidFill>
                <a:latin typeface="Calibri"/>
              </a:rPr>
              <a:t>50 aphid species</a:t>
            </a:r>
          </a:p>
          <a:p>
            <a:pPr marL="342900" indent="-342900" eaLnBrk="1" fontAlgn="auto" hangingPunct="1">
              <a:spcBef>
                <a:spcPts val="0"/>
              </a:spcBef>
              <a:spcAft>
                <a:spcPts val="0"/>
              </a:spcAft>
            </a:pPr>
            <a:r>
              <a:rPr lang="en-US" dirty="0" smtClean="0">
                <a:solidFill>
                  <a:prstClr val="black"/>
                </a:solidFill>
                <a:latin typeface="Calibri"/>
                <a:ea typeface="+mn-ea"/>
              </a:rPr>
              <a:t>87 plant species from 36 families</a:t>
            </a:r>
          </a:p>
          <a:p>
            <a:pPr marL="342900" indent="-342900" eaLnBrk="1" fontAlgn="auto" hangingPunct="1">
              <a:spcBef>
                <a:spcPts val="0"/>
              </a:spcBef>
              <a:spcAft>
                <a:spcPts val="0"/>
              </a:spcAft>
            </a:pPr>
            <a:endParaRPr lang="en-US" dirty="0" smtClean="0">
              <a:solidFill>
                <a:prstClr val="black"/>
              </a:solidFill>
              <a:latin typeface="Calibri"/>
              <a:ea typeface="+mn-ea"/>
            </a:endParaRPr>
          </a:p>
        </p:txBody>
      </p:sp>
    </p:spTree>
    <p:extLst>
      <p:ext uri="{BB962C8B-B14F-4D97-AF65-F5344CB8AC3E}">
        <p14:creationId xmlns:p14="http://schemas.microsoft.com/office/powerpoint/2010/main" val="362193399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1558928" y="980424"/>
            <a:ext cx="3433107" cy="379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latin typeface="Calibri"/>
            </a:endParaRPr>
          </a:p>
        </p:txBody>
      </p:sp>
      <p:sp>
        <p:nvSpPr>
          <p:cNvPr id="3" name="TextBox 2"/>
          <p:cNvSpPr txBox="1"/>
          <p:nvPr/>
        </p:nvSpPr>
        <p:spPr>
          <a:xfrm>
            <a:off x="304800" y="152400"/>
            <a:ext cx="4876800" cy="3108544"/>
          </a:xfrm>
          <a:prstGeom prst="rect">
            <a:avLst/>
          </a:prstGeom>
          <a:noFill/>
        </p:spPr>
        <p:txBody>
          <a:bodyPr wrap="square" rtlCol="0">
            <a:spAutoFit/>
          </a:bodyPr>
          <a:lstStyle/>
          <a:p>
            <a:pPr algn="ctr" eaLnBrk="1" fontAlgn="auto" hangingPunct="1">
              <a:spcBef>
                <a:spcPts val="0"/>
              </a:spcBef>
              <a:spcAft>
                <a:spcPts val="0"/>
              </a:spcAft>
            </a:pPr>
            <a:r>
              <a:rPr lang="en-US" sz="2800" dirty="0">
                <a:latin typeface="Arial"/>
                <a:cs typeface="Arial"/>
              </a:rPr>
              <a:t>Co-evolution among insects and bacterial </a:t>
            </a:r>
            <a:r>
              <a:rPr lang="en-US" sz="2800" dirty="0" smtClean="0">
                <a:latin typeface="Arial"/>
                <a:cs typeface="Arial"/>
              </a:rPr>
              <a:t>symbionts</a:t>
            </a:r>
          </a:p>
          <a:p>
            <a:pPr algn="ctr" eaLnBrk="1" fontAlgn="auto" hangingPunct="1">
              <a:spcBef>
                <a:spcPts val="0"/>
              </a:spcBef>
              <a:spcAft>
                <a:spcPts val="0"/>
              </a:spcAft>
            </a:pPr>
            <a:endParaRPr lang="en-US" sz="2800" dirty="0" smtClean="0">
              <a:solidFill>
                <a:prstClr val="black"/>
              </a:solidFill>
              <a:latin typeface="Calibri"/>
              <a:ea typeface="+mn-ea"/>
            </a:endParaRPr>
          </a:p>
          <a:p>
            <a:pPr algn="ctr" eaLnBrk="1" fontAlgn="auto" hangingPunct="1">
              <a:spcBef>
                <a:spcPts val="0"/>
              </a:spcBef>
              <a:spcAft>
                <a:spcPts val="0"/>
              </a:spcAft>
            </a:pPr>
            <a:endParaRPr lang="en-US" sz="2800" dirty="0">
              <a:solidFill>
                <a:prstClr val="black"/>
              </a:solidFill>
              <a:latin typeface="Calibri"/>
              <a:ea typeface="+mn-ea"/>
            </a:endParaRPr>
          </a:p>
          <a:p>
            <a:pPr eaLnBrk="1" fontAlgn="auto" hangingPunct="1">
              <a:spcBef>
                <a:spcPts val="0"/>
              </a:spcBef>
              <a:spcAft>
                <a:spcPts val="0"/>
              </a:spcAft>
            </a:pPr>
            <a:r>
              <a:rPr lang="en-US" sz="2800" dirty="0" smtClean="0">
                <a:solidFill>
                  <a:prstClr val="black"/>
                </a:solidFill>
                <a:latin typeface="Calibri"/>
                <a:ea typeface="+mn-ea"/>
              </a:rPr>
              <a:t>1. Generate joint evolutionary trees for aphids and symbionts</a:t>
            </a:r>
          </a:p>
          <a:p>
            <a:pPr eaLnBrk="1" fontAlgn="auto" hangingPunct="1">
              <a:spcBef>
                <a:spcPts val="0"/>
              </a:spcBef>
              <a:spcAft>
                <a:spcPts val="0"/>
              </a:spcAft>
            </a:pPr>
            <a:endParaRPr lang="en-US" sz="2800" dirty="0" smtClean="0">
              <a:solidFill>
                <a:prstClr val="black"/>
              </a:solidFill>
              <a:latin typeface="Calibri"/>
              <a:ea typeface="+mn-ea"/>
            </a:endParaRPr>
          </a:p>
        </p:txBody>
      </p:sp>
      <p:graphicFrame>
        <p:nvGraphicFramePr>
          <p:cNvPr id="55" name="Object 8"/>
          <p:cNvGraphicFramePr>
            <a:graphicFrameLocks noChangeAspect="1"/>
          </p:cNvGraphicFramePr>
          <p:nvPr>
            <p:extLst>
              <p:ext uri="{D42A27DB-BD31-4B8C-83A1-F6EECF244321}">
                <p14:modId xmlns:p14="http://schemas.microsoft.com/office/powerpoint/2010/main" val="1558825720"/>
              </p:ext>
            </p:extLst>
          </p:nvPr>
        </p:nvGraphicFramePr>
        <p:xfrm>
          <a:off x="5562600" y="152399"/>
          <a:ext cx="3352800" cy="4104989"/>
        </p:xfrm>
        <a:graphic>
          <a:graphicData uri="http://schemas.openxmlformats.org/presentationml/2006/ole">
            <mc:AlternateContent xmlns:mc="http://schemas.openxmlformats.org/markup-compatibility/2006">
              <mc:Choice xmlns:v="urn:schemas-microsoft-com:vml" Requires="v">
                <p:oleObj spid="_x0000_s2109" name="Photo Editor Photo" r:id="rId3" imgW="6733333" imgH="8295238" progId="">
                  <p:embed/>
                </p:oleObj>
              </mc:Choice>
              <mc:Fallback>
                <p:oleObj name="Photo Editor Photo" r:id="rId3" imgW="6733333" imgH="82952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152399"/>
                        <a:ext cx="3352800" cy="4104989"/>
                      </a:xfrm>
                      <a:prstGeom prst="rect">
                        <a:avLst/>
                      </a:prstGeom>
                      <a:noFill/>
                      <a:ln>
                        <a:noFill/>
                      </a:ln>
                      <a:effectLst/>
                      <a:extLst/>
                    </p:spPr>
                  </p:pic>
                </p:oleObj>
              </mc:Fallback>
            </mc:AlternateContent>
          </a:graphicData>
        </a:graphic>
      </p:graphicFrame>
      <p:sp>
        <p:nvSpPr>
          <p:cNvPr id="57" name="Rectangle 56"/>
          <p:cNvSpPr/>
          <p:nvPr/>
        </p:nvSpPr>
        <p:spPr>
          <a:xfrm>
            <a:off x="3733800" y="4191000"/>
            <a:ext cx="5410200" cy="2246769"/>
          </a:xfrm>
          <a:prstGeom prst="rect">
            <a:avLst/>
          </a:prstGeom>
        </p:spPr>
        <p:txBody>
          <a:bodyPr wrap="square">
            <a:spAutoFit/>
          </a:bodyPr>
          <a:lstStyle/>
          <a:p>
            <a:pPr lvl="0" eaLnBrk="1" fontAlgn="auto" hangingPunct="1">
              <a:spcBef>
                <a:spcPts val="0"/>
              </a:spcBef>
              <a:spcAft>
                <a:spcPts val="0"/>
              </a:spcAft>
            </a:pPr>
            <a:endParaRPr lang="en-US" sz="2800" dirty="0">
              <a:solidFill>
                <a:prstClr val="black"/>
              </a:solidFill>
              <a:latin typeface="Calibri"/>
            </a:endParaRPr>
          </a:p>
          <a:p>
            <a:pPr lvl="0" eaLnBrk="1" fontAlgn="auto" hangingPunct="1">
              <a:spcBef>
                <a:spcPts val="0"/>
              </a:spcBef>
              <a:spcAft>
                <a:spcPts val="0"/>
              </a:spcAft>
            </a:pPr>
            <a:r>
              <a:rPr lang="en-US" sz="2800" dirty="0">
                <a:solidFill>
                  <a:prstClr val="black"/>
                </a:solidFill>
                <a:latin typeface="Calibri"/>
              </a:rPr>
              <a:t>2. Investigate distribution of symbionts </a:t>
            </a:r>
            <a:r>
              <a:rPr lang="en-US" sz="2800" dirty="0" smtClean="0">
                <a:solidFill>
                  <a:prstClr val="black"/>
                </a:solidFill>
                <a:latin typeface="Calibri"/>
              </a:rPr>
              <a:t>relative to </a:t>
            </a:r>
            <a:r>
              <a:rPr lang="en-US" sz="2800" dirty="0" smtClean="0">
                <a:solidFill>
                  <a:prstClr val="black"/>
                </a:solidFill>
                <a:latin typeface="Calibri"/>
              </a:rPr>
              <a:t> </a:t>
            </a:r>
            <a:r>
              <a:rPr lang="en-US" sz="2800" dirty="0">
                <a:solidFill>
                  <a:prstClr val="black"/>
                </a:solidFill>
                <a:latin typeface="Calibri"/>
              </a:rPr>
              <a:t>environmental conditions (temperature</a:t>
            </a:r>
            <a:r>
              <a:rPr lang="en-US" sz="2800" dirty="0" smtClean="0">
                <a:solidFill>
                  <a:prstClr val="black"/>
                </a:solidFill>
                <a:latin typeface="Calibri"/>
              </a:rPr>
              <a:t>) using remote sensing</a:t>
            </a:r>
            <a:endParaRPr lang="en-US" sz="2800" dirty="0">
              <a:solidFill>
                <a:prstClr val="black"/>
              </a:solidFill>
              <a:latin typeface="Calibri"/>
            </a:endParaRPr>
          </a:p>
        </p:txBody>
      </p:sp>
      <p:pic>
        <p:nvPicPr>
          <p:cNvPr id="58" name="Picture 57" descr="aphid_fig_both_colors.jp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09600" y="3733800"/>
            <a:ext cx="2779543" cy="2665380"/>
          </a:xfrm>
          <a:prstGeom prst="rect">
            <a:avLst/>
          </a:prstGeom>
        </p:spPr>
      </p:pic>
    </p:spTree>
    <p:extLst>
      <p:ext uri="{BB962C8B-B14F-4D97-AF65-F5344CB8AC3E}">
        <p14:creationId xmlns:p14="http://schemas.microsoft.com/office/powerpoint/2010/main" val="127172512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orchidcarelady.com/wp-content/uploads/2010/08/Hot-Sun-Thermometer-300x295.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257948" y="1577183"/>
            <a:ext cx="2771127" cy="2724942"/>
          </a:xfrm>
          <a:prstGeom prst="rect">
            <a:avLst/>
          </a:prstGeom>
          <a:noFill/>
          <a:extLst>
            <a:ext uri="{909E8E84-426E-40dd-AFC4-6F175D3DCCD1}">
              <a14:hiddenFill xmlns:a14="http://schemas.microsoft.com/office/drawing/2010/main">
                <a:solidFill>
                  <a:srgbClr val="FFFFFF"/>
                </a:solidFill>
              </a14:hiddenFill>
            </a:ext>
          </a:extLst>
        </p:spPr>
      </p:pic>
      <p:sp>
        <p:nvSpPr>
          <p:cNvPr id="2" name="Right Arrow 1"/>
          <p:cNvSpPr/>
          <p:nvPr/>
        </p:nvSpPr>
        <p:spPr bwMode="auto">
          <a:xfrm rot="1537253">
            <a:off x="3439077" y="3526767"/>
            <a:ext cx="1863166" cy="1219200"/>
          </a:xfrm>
          <a:prstGeom prst="rightArrow">
            <a:avLst/>
          </a:prstGeom>
          <a:solidFill>
            <a:srgbClr val="FF0000"/>
          </a:solidFill>
          <a:ln w="381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7" name="TextBox 6"/>
          <p:cNvSpPr txBox="1"/>
          <p:nvPr/>
        </p:nvSpPr>
        <p:spPr>
          <a:xfrm>
            <a:off x="1676400" y="381000"/>
            <a:ext cx="5715000" cy="954107"/>
          </a:xfrm>
          <a:prstGeom prst="rect">
            <a:avLst/>
          </a:prstGeom>
          <a:noFill/>
        </p:spPr>
        <p:txBody>
          <a:bodyPr wrap="square" rtlCol="0">
            <a:spAutoFit/>
          </a:bodyPr>
          <a:lstStyle/>
          <a:p>
            <a:pPr algn="ctr"/>
            <a:r>
              <a:rPr lang="en-US" sz="2800" b="1" dirty="0" smtClean="0">
                <a:latin typeface="Arial"/>
                <a:cs typeface="Arial"/>
              </a:rPr>
              <a:t>How do species respond to environmental change?</a:t>
            </a:r>
            <a:endParaRPr lang="en-US" sz="2800" dirty="0" smtClean="0">
              <a:solidFill>
                <a:srgbClr val="0000FF"/>
              </a:solidFill>
              <a:latin typeface="Arial"/>
              <a:cs typeface="Arial"/>
            </a:endParaRPr>
          </a:p>
        </p:txBody>
      </p:sp>
      <p:pic>
        <p:nvPicPr>
          <p:cNvPr id="8" name="Picture 7" descr="aphid adult and first instar.psd"/>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0800000">
            <a:off x="5257800" y="2819400"/>
            <a:ext cx="3056228" cy="3429000"/>
          </a:xfrm>
          <a:prstGeom prst="rect">
            <a:avLst/>
          </a:prstGeom>
        </p:spPr>
      </p:pic>
    </p:spTree>
    <p:extLst>
      <p:ext uri="{BB962C8B-B14F-4D97-AF65-F5344CB8AC3E}">
        <p14:creationId xmlns:p14="http://schemas.microsoft.com/office/powerpoint/2010/main" val="150137822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304800"/>
            <a:ext cx="5715000" cy="523220"/>
          </a:xfrm>
          <a:prstGeom prst="rect">
            <a:avLst/>
          </a:prstGeom>
          <a:noFill/>
        </p:spPr>
        <p:txBody>
          <a:bodyPr wrap="square" rtlCol="0">
            <a:spAutoFit/>
          </a:bodyPr>
          <a:lstStyle/>
          <a:p>
            <a:pPr algn="ctr"/>
            <a:r>
              <a:rPr lang="en-US" sz="2800" b="1" dirty="0" smtClean="0">
                <a:latin typeface="Arial"/>
                <a:cs typeface="Arial"/>
              </a:rPr>
              <a:t>Project components</a:t>
            </a:r>
            <a:endParaRPr lang="en-US" sz="2800" dirty="0" smtClean="0">
              <a:solidFill>
                <a:srgbClr val="0000FF"/>
              </a:solidFill>
              <a:latin typeface="Arial"/>
              <a:cs typeface="Arial"/>
            </a:endParaRPr>
          </a:p>
        </p:txBody>
      </p:sp>
      <p:sp>
        <p:nvSpPr>
          <p:cNvPr id="39" name="TextBox 38"/>
          <p:cNvSpPr txBox="1"/>
          <p:nvPr/>
        </p:nvSpPr>
        <p:spPr>
          <a:xfrm>
            <a:off x="4419600" y="1447800"/>
            <a:ext cx="4572000" cy="830997"/>
          </a:xfrm>
          <a:prstGeom prst="rect">
            <a:avLst/>
          </a:prstGeom>
          <a:noFill/>
        </p:spPr>
        <p:txBody>
          <a:bodyPr wrap="square" rtlCol="0">
            <a:spAutoFit/>
          </a:bodyPr>
          <a:lstStyle/>
          <a:p>
            <a:r>
              <a:rPr lang="en-US" b="1" dirty="0" smtClean="0">
                <a:latin typeface="Arial"/>
                <a:cs typeface="Arial"/>
              </a:rPr>
              <a:t>2</a:t>
            </a:r>
            <a:r>
              <a:rPr lang="en-US" b="1" dirty="0">
                <a:latin typeface="Arial"/>
                <a:cs typeface="Arial"/>
              </a:rPr>
              <a:t>.</a:t>
            </a:r>
            <a:r>
              <a:rPr lang="en-US" dirty="0">
                <a:latin typeface="Arial"/>
                <a:cs typeface="Arial"/>
              </a:rPr>
              <a:t> Environmental effects on aphids and </a:t>
            </a:r>
            <a:r>
              <a:rPr lang="en-US" dirty="0" smtClean="0">
                <a:latin typeface="Arial"/>
                <a:cs typeface="Arial"/>
              </a:rPr>
              <a:t>predators</a:t>
            </a:r>
            <a:endParaRPr lang="en-US" dirty="0">
              <a:latin typeface="Arial"/>
              <a:cs typeface="Arial"/>
            </a:endParaRPr>
          </a:p>
        </p:txBody>
      </p:sp>
      <p:sp>
        <p:nvSpPr>
          <p:cNvPr id="20" name="TextBox 19"/>
          <p:cNvSpPr txBox="1"/>
          <p:nvPr/>
        </p:nvSpPr>
        <p:spPr>
          <a:xfrm>
            <a:off x="1905000" y="4114800"/>
            <a:ext cx="1861507" cy="461665"/>
          </a:xfrm>
          <a:prstGeom prst="rect">
            <a:avLst/>
          </a:prstGeom>
          <a:noFill/>
        </p:spPr>
        <p:txBody>
          <a:bodyPr wrap="none" rtlCol="0">
            <a:spAutoFit/>
          </a:bodyPr>
          <a:lstStyle/>
          <a:p>
            <a:r>
              <a:rPr lang="en-US" dirty="0" smtClean="0">
                <a:solidFill>
                  <a:srgbClr val="0000FF"/>
                </a:solidFill>
                <a:latin typeface="Arial"/>
                <a:cs typeface="Arial"/>
              </a:rPr>
              <a:t>organization</a:t>
            </a:r>
            <a:endParaRPr lang="en-US" dirty="0">
              <a:solidFill>
                <a:srgbClr val="0000FF"/>
              </a:solidFill>
              <a:latin typeface="Arial"/>
              <a:cs typeface="Arial"/>
            </a:endParaRPr>
          </a:p>
        </p:txBody>
      </p:sp>
      <p:sp>
        <p:nvSpPr>
          <p:cNvPr id="21" name="TextBox 20"/>
          <p:cNvSpPr txBox="1"/>
          <p:nvPr/>
        </p:nvSpPr>
        <p:spPr>
          <a:xfrm rot="19968001">
            <a:off x="583292" y="4471583"/>
            <a:ext cx="1005954" cy="461665"/>
          </a:xfrm>
          <a:prstGeom prst="rect">
            <a:avLst/>
          </a:prstGeom>
          <a:noFill/>
        </p:spPr>
        <p:txBody>
          <a:bodyPr wrap="none" rtlCol="0">
            <a:spAutoFit/>
          </a:bodyPr>
          <a:lstStyle/>
          <a:p>
            <a:r>
              <a:rPr lang="en-US" dirty="0" smtClean="0">
                <a:solidFill>
                  <a:srgbClr val="008000"/>
                </a:solidFill>
                <a:latin typeface="Arial"/>
                <a:cs typeface="Arial"/>
              </a:rPr>
              <a:t>space</a:t>
            </a:r>
            <a:endParaRPr lang="en-US" dirty="0">
              <a:solidFill>
                <a:srgbClr val="008000"/>
              </a:solidFill>
              <a:latin typeface="Arial"/>
              <a:cs typeface="Arial"/>
            </a:endParaRPr>
          </a:p>
        </p:txBody>
      </p:sp>
      <p:sp>
        <p:nvSpPr>
          <p:cNvPr id="24" name="TextBox 23"/>
          <p:cNvSpPr txBox="1"/>
          <p:nvPr/>
        </p:nvSpPr>
        <p:spPr>
          <a:xfrm rot="16200000" flipH="1">
            <a:off x="992654" y="2969750"/>
            <a:ext cx="910294" cy="457200"/>
          </a:xfrm>
          <a:prstGeom prst="rect">
            <a:avLst/>
          </a:prstGeom>
          <a:noFill/>
        </p:spPr>
        <p:txBody>
          <a:bodyPr wrap="square" rtlCol="0">
            <a:spAutoFit/>
          </a:bodyPr>
          <a:lstStyle/>
          <a:p>
            <a:r>
              <a:rPr lang="en-US" dirty="0" smtClean="0">
                <a:solidFill>
                  <a:srgbClr val="FF0000"/>
                </a:solidFill>
                <a:latin typeface="Arial"/>
                <a:cs typeface="Arial"/>
              </a:rPr>
              <a:t>time</a:t>
            </a:r>
            <a:endParaRPr lang="en-US" dirty="0">
              <a:solidFill>
                <a:srgbClr val="FF0000"/>
              </a:solidFill>
              <a:latin typeface="Arial"/>
              <a:cs typeface="Arial"/>
            </a:endParaRPr>
          </a:p>
        </p:txBody>
      </p:sp>
      <p:cxnSp>
        <p:nvCxnSpPr>
          <p:cNvPr id="29" name="Straight Connector 28"/>
          <p:cNvCxnSpPr/>
          <p:nvPr/>
        </p:nvCxnSpPr>
        <p:spPr bwMode="auto">
          <a:xfrm>
            <a:off x="1752600" y="4648200"/>
            <a:ext cx="2438400" cy="0"/>
          </a:xfrm>
          <a:prstGeom prst="line">
            <a:avLst/>
          </a:prstGeom>
          <a:solidFill>
            <a:schemeClr val="accent1"/>
          </a:solidFill>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0" name="Straight Connector 29"/>
          <p:cNvCxnSpPr/>
          <p:nvPr/>
        </p:nvCxnSpPr>
        <p:spPr bwMode="auto">
          <a:xfrm flipV="1">
            <a:off x="457200" y="4648200"/>
            <a:ext cx="1295400" cy="685800"/>
          </a:xfrm>
          <a:prstGeom prst="line">
            <a:avLst/>
          </a:prstGeom>
          <a:solidFill>
            <a:schemeClr val="accent1"/>
          </a:solidFill>
          <a:ln w="38100" cap="flat" cmpd="sng" algn="ctr">
            <a:solidFill>
              <a:srgbClr val="008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2" name="Straight Connector 31"/>
          <p:cNvCxnSpPr/>
          <p:nvPr/>
        </p:nvCxnSpPr>
        <p:spPr bwMode="auto">
          <a:xfrm flipV="1">
            <a:off x="1752600" y="1752600"/>
            <a:ext cx="0" cy="289560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5" name="Straight Connector 34"/>
          <p:cNvCxnSpPr/>
          <p:nvPr/>
        </p:nvCxnSpPr>
        <p:spPr bwMode="auto">
          <a:xfrm>
            <a:off x="1752600" y="1752600"/>
            <a:ext cx="2438400"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6" name="Straight Connector 35"/>
          <p:cNvCxnSpPr/>
          <p:nvPr/>
        </p:nvCxnSpPr>
        <p:spPr bwMode="auto">
          <a:xfrm>
            <a:off x="4191000" y="1752600"/>
            <a:ext cx="0" cy="28956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7" name="Straight Connector 36"/>
          <p:cNvCxnSpPr/>
          <p:nvPr/>
        </p:nvCxnSpPr>
        <p:spPr bwMode="auto">
          <a:xfrm>
            <a:off x="457200" y="2209800"/>
            <a:ext cx="2895600"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8" name="Straight Connector 37"/>
          <p:cNvCxnSpPr/>
          <p:nvPr/>
        </p:nvCxnSpPr>
        <p:spPr bwMode="auto">
          <a:xfrm>
            <a:off x="3352800" y="2209800"/>
            <a:ext cx="0" cy="31242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0" name="Straight Connector 39"/>
          <p:cNvCxnSpPr/>
          <p:nvPr/>
        </p:nvCxnSpPr>
        <p:spPr bwMode="auto">
          <a:xfrm>
            <a:off x="457200" y="2209800"/>
            <a:ext cx="0" cy="31242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1" name="Straight Connector 40"/>
          <p:cNvCxnSpPr/>
          <p:nvPr/>
        </p:nvCxnSpPr>
        <p:spPr bwMode="auto">
          <a:xfrm>
            <a:off x="457200" y="5334000"/>
            <a:ext cx="2895600"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2" name="Straight Connector 41"/>
          <p:cNvCxnSpPr/>
          <p:nvPr/>
        </p:nvCxnSpPr>
        <p:spPr bwMode="auto">
          <a:xfrm flipV="1">
            <a:off x="457200" y="1752600"/>
            <a:ext cx="1295400" cy="4572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3" name="Straight Connector 42"/>
          <p:cNvCxnSpPr/>
          <p:nvPr/>
        </p:nvCxnSpPr>
        <p:spPr bwMode="auto">
          <a:xfrm flipV="1">
            <a:off x="3352800" y="1752600"/>
            <a:ext cx="838200" cy="4572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4" name="Straight Connector 43"/>
          <p:cNvCxnSpPr/>
          <p:nvPr/>
        </p:nvCxnSpPr>
        <p:spPr bwMode="auto">
          <a:xfrm flipV="1">
            <a:off x="3352800" y="4648200"/>
            <a:ext cx="838200" cy="6858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 name="Rectangle 1"/>
          <p:cNvSpPr/>
          <p:nvPr/>
        </p:nvSpPr>
        <p:spPr>
          <a:xfrm>
            <a:off x="4267200" y="3048000"/>
            <a:ext cx="4572000" cy="830997"/>
          </a:xfrm>
          <a:prstGeom prst="rect">
            <a:avLst/>
          </a:prstGeom>
        </p:spPr>
        <p:txBody>
          <a:bodyPr>
            <a:spAutoFit/>
          </a:bodyPr>
          <a:lstStyle/>
          <a:p>
            <a:pPr algn="ctr"/>
            <a:r>
              <a:rPr lang="en-US" dirty="0">
                <a:solidFill>
                  <a:srgbClr val="006200"/>
                </a:solidFill>
                <a:latin typeface="Arial"/>
                <a:cs typeface="Arial"/>
              </a:rPr>
              <a:t>The joint effects of light pollution and nighttime warming</a:t>
            </a:r>
          </a:p>
        </p:txBody>
      </p:sp>
      <p:sp>
        <p:nvSpPr>
          <p:cNvPr id="23" name="5-Point Star 22"/>
          <p:cNvSpPr/>
          <p:nvPr/>
        </p:nvSpPr>
        <p:spPr bwMode="auto">
          <a:xfrm>
            <a:off x="2819400" y="4343400"/>
            <a:ext cx="457200" cy="457200"/>
          </a:xfrm>
          <a:prstGeom prst="star5">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solidFill>
                  <a:schemeClr val="tx1"/>
                </a:solidFill>
              </a:ln>
              <a:effectLst/>
              <a:latin typeface="Times" charset="0"/>
              <a:ea typeface="ＭＳ Ｐゴシック" charset="0"/>
            </a:endParaRPr>
          </a:p>
        </p:txBody>
      </p:sp>
      <p:cxnSp>
        <p:nvCxnSpPr>
          <p:cNvPr id="25" name="Straight Connector 24"/>
          <p:cNvCxnSpPr/>
          <p:nvPr/>
        </p:nvCxnSpPr>
        <p:spPr bwMode="auto">
          <a:xfrm>
            <a:off x="3048000" y="4495800"/>
            <a:ext cx="0" cy="6096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319803034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43000" y="5257800"/>
            <a:ext cx="2049059" cy="461665"/>
          </a:xfrm>
          <a:prstGeom prst="rect">
            <a:avLst/>
          </a:prstGeom>
          <a:noFill/>
        </p:spPr>
        <p:txBody>
          <a:bodyPr wrap="none" rtlCol="0">
            <a:spAutoFit/>
          </a:bodyPr>
          <a:lstStyle/>
          <a:p>
            <a:r>
              <a:rPr lang="en-US" sz="2400" dirty="0" smtClean="0">
                <a:latin typeface="Arial"/>
                <a:cs typeface="Arial"/>
              </a:rPr>
              <a:t>Colleen Miller</a:t>
            </a:r>
            <a:endParaRPr lang="en-US" sz="2400" dirty="0">
              <a:latin typeface="Arial"/>
              <a:cs typeface="Arial"/>
            </a:endParaRPr>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89215" y="698815"/>
            <a:ext cx="4756487" cy="3968457"/>
          </a:xfrm>
          <a:prstGeom prst="rect">
            <a:avLst/>
          </a:prstGeom>
        </p:spPr>
      </p:pic>
      <p:pic>
        <p:nvPicPr>
          <p:cNvPr id="3" name="Picture 2" descr="100_5237.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00600" y="304800"/>
            <a:ext cx="3962400" cy="4752109"/>
          </a:xfrm>
          <a:prstGeom prst="rect">
            <a:avLst/>
          </a:prstGeom>
        </p:spPr>
      </p:pic>
      <p:sp>
        <p:nvSpPr>
          <p:cNvPr id="9" name="TextBox 8"/>
          <p:cNvSpPr txBox="1"/>
          <p:nvPr/>
        </p:nvSpPr>
        <p:spPr>
          <a:xfrm>
            <a:off x="5715000" y="5257800"/>
            <a:ext cx="2340605" cy="461665"/>
          </a:xfrm>
          <a:prstGeom prst="rect">
            <a:avLst/>
          </a:prstGeom>
          <a:noFill/>
        </p:spPr>
        <p:txBody>
          <a:bodyPr wrap="none" rtlCol="0">
            <a:spAutoFit/>
          </a:bodyPr>
          <a:lstStyle/>
          <a:p>
            <a:r>
              <a:rPr lang="en-US" sz="2400" dirty="0" smtClean="0">
                <a:latin typeface="Arial"/>
                <a:cs typeface="Arial"/>
              </a:rPr>
              <a:t>Brandon Barton</a:t>
            </a:r>
            <a:endParaRPr lang="en-US" sz="2400" dirty="0">
              <a:latin typeface="Arial"/>
              <a:cs typeface="Arial"/>
            </a:endParaRPr>
          </a:p>
        </p:txBody>
      </p:sp>
    </p:spTree>
    <p:extLst>
      <p:ext uri="{BB962C8B-B14F-4D97-AF65-F5344CB8AC3E}">
        <p14:creationId xmlns:p14="http://schemas.microsoft.com/office/powerpoint/2010/main" val="192867312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15000" y="1295400"/>
            <a:ext cx="3429000" cy="2246769"/>
          </a:xfrm>
          <a:prstGeom prst="rect">
            <a:avLst/>
          </a:prstGeom>
          <a:noFill/>
        </p:spPr>
        <p:txBody>
          <a:bodyPr wrap="square" rtlCol="0">
            <a:spAutoFit/>
          </a:bodyPr>
          <a:lstStyle/>
          <a:p>
            <a:r>
              <a:rPr lang="en-US" sz="2800" dirty="0" smtClean="0">
                <a:latin typeface="Arial"/>
                <a:cs typeface="Arial"/>
              </a:rPr>
              <a:t>Nighttime warming is greater than daytime </a:t>
            </a:r>
            <a:r>
              <a:rPr lang="en-US" sz="2800" dirty="0" smtClean="0">
                <a:latin typeface="Arial"/>
                <a:cs typeface="Arial"/>
              </a:rPr>
              <a:t>warming</a:t>
            </a:r>
          </a:p>
          <a:p>
            <a:endParaRPr lang="en-US" sz="2800" dirty="0">
              <a:latin typeface="Arial"/>
              <a:cs typeface="Arial"/>
            </a:endParaRPr>
          </a:p>
          <a:p>
            <a:r>
              <a:rPr lang="en-US" sz="2800" dirty="0" smtClean="0">
                <a:latin typeface="Arial"/>
                <a:cs typeface="Arial"/>
              </a:rPr>
              <a:t>	1961-2010</a:t>
            </a:r>
            <a:endParaRPr lang="en-US" sz="2800" dirty="0">
              <a:latin typeface="Arial"/>
              <a:cs typeface="Arial"/>
            </a:endParaRPr>
          </a:p>
        </p:txBody>
      </p:sp>
      <p:pic>
        <p:nvPicPr>
          <p:cNvPr id="5" name="Picture 4" descr="HadEX2_MLOST_JJA_tchange_CONUS.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200" y="-3481"/>
            <a:ext cx="4179159" cy="6858000"/>
          </a:xfrm>
          <a:prstGeom prst="rect">
            <a:avLst/>
          </a:prstGeom>
        </p:spPr>
      </p:pic>
      <p:sp>
        <p:nvSpPr>
          <p:cNvPr id="6" name="TextBox 5"/>
          <p:cNvSpPr txBox="1"/>
          <p:nvPr/>
        </p:nvSpPr>
        <p:spPr>
          <a:xfrm>
            <a:off x="4267201" y="685800"/>
            <a:ext cx="1295400" cy="461665"/>
          </a:xfrm>
          <a:prstGeom prst="rect">
            <a:avLst/>
          </a:prstGeom>
          <a:noFill/>
        </p:spPr>
        <p:txBody>
          <a:bodyPr wrap="square" rtlCol="0">
            <a:spAutoFit/>
          </a:bodyPr>
          <a:lstStyle/>
          <a:p>
            <a:r>
              <a:rPr lang="en-US" dirty="0" smtClean="0">
                <a:latin typeface="Arial"/>
                <a:cs typeface="Arial"/>
              </a:rPr>
              <a:t>mean</a:t>
            </a:r>
            <a:endParaRPr lang="en-US" dirty="0">
              <a:latin typeface="Arial"/>
              <a:cs typeface="Arial"/>
            </a:endParaRPr>
          </a:p>
        </p:txBody>
      </p:sp>
      <p:sp>
        <p:nvSpPr>
          <p:cNvPr id="7" name="TextBox 6"/>
          <p:cNvSpPr txBox="1"/>
          <p:nvPr/>
        </p:nvSpPr>
        <p:spPr>
          <a:xfrm>
            <a:off x="4267200" y="5029200"/>
            <a:ext cx="2057400" cy="461665"/>
          </a:xfrm>
          <a:prstGeom prst="rect">
            <a:avLst/>
          </a:prstGeom>
          <a:noFill/>
        </p:spPr>
        <p:txBody>
          <a:bodyPr wrap="square" rtlCol="0">
            <a:spAutoFit/>
          </a:bodyPr>
          <a:lstStyle/>
          <a:p>
            <a:r>
              <a:rPr lang="en-US" dirty="0" smtClean="0">
                <a:latin typeface="Arial"/>
                <a:cs typeface="Arial"/>
              </a:rPr>
              <a:t>nighttime</a:t>
            </a:r>
            <a:endParaRPr lang="en-US" dirty="0">
              <a:latin typeface="Arial"/>
              <a:cs typeface="Arial"/>
            </a:endParaRPr>
          </a:p>
        </p:txBody>
      </p:sp>
      <p:sp>
        <p:nvSpPr>
          <p:cNvPr id="8" name="TextBox 7"/>
          <p:cNvSpPr txBox="1"/>
          <p:nvPr/>
        </p:nvSpPr>
        <p:spPr>
          <a:xfrm>
            <a:off x="4267200" y="2895600"/>
            <a:ext cx="1752600" cy="461665"/>
          </a:xfrm>
          <a:prstGeom prst="rect">
            <a:avLst/>
          </a:prstGeom>
          <a:noFill/>
        </p:spPr>
        <p:txBody>
          <a:bodyPr wrap="square" rtlCol="0">
            <a:spAutoFit/>
          </a:bodyPr>
          <a:lstStyle/>
          <a:p>
            <a:r>
              <a:rPr lang="en-US" dirty="0" smtClean="0">
                <a:latin typeface="Arial"/>
                <a:cs typeface="Arial"/>
              </a:rPr>
              <a:t>daytime</a:t>
            </a:r>
            <a:endParaRPr lang="en-US" dirty="0">
              <a:latin typeface="Arial"/>
              <a:cs typeface="Arial"/>
            </a:endParaRPr>
          </a:p>
        </p:txBody>
      </p:sp>
    </p:spTree>
    <p:extLst>
      <p:ext uri="{BB962C8B-B14F-4D97-AF65-F5344CB8AC3E}">
        <p14:creationId xmlns:p14="http://schemas.microsoft.com/office/powerpoint/2010/main" val="240568373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914400"/>
            <a:ext cx="9144000" cy="5084064"/>
          </a:xfrm>
          <a:prstGeom prst="rect">
            <a:avLst/>
          </a:prstGeom>
        </p:spPr>
      </p:pic>
      <p:sp>
        <p:nvSpPr>
          <p:cNvPr id="4" name="TextBox 3"/>
          <p:cNvSpPr txBox="1"/>
          <p:nvPr/>
        </p:nvSpPr>
        <p:spPr>
          <a:xfrm>
            <a:off x="1600200" y="762000"/>
            <a:ext cx="6206948" cy="584776"/>
          </a:xfrm>
          <a:prstGeom prst="rect">
            <a:avLst/>
          </a:prstGeom>
          <a:solidFill>
            <a:schemeClr val="bg1"/>
          </a:solidFill>
        </p:spPr>
        <p:txBody>
          <a:bodyPr wrap="none" rtlCol="0">
            <a:spAutoFit/>
          </a:bodyPr>
          <a:lstStyle/>
          <a:p>
            <a:r>
              <a:rPr lang="en-US" sz="3200" dirty="0" smtClean="0">
                <a:latin typeface="Arial"/>
                <a:cs typeface="Arial"/>
              </a:rPr>
              <a:t>Local warming: urban heat island</a:t>
            </a:r>
            <a:endParaRPr lang="en-US" sz="3200" dirty="0">
              <a:latin typeface="Arial"/>
              <a:cs typeface="Arial"/>
            </a:endParaRPr>
          </a:p>
        </p:txBody>
      </p:sp>
    </p:spTree>
    <p:extLst>
      <p:ext uri="{BB962C8B-B14F-4D97-AF65-F5344CB8AC3E}">
        <p14:creationId xmlns:p14="http://schemas.microsoft.com/office/powerpoint/2010/main" val="1826883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TextBox 4"/>
          <p:cNvSpPr txBox="1"/>
          <p:nvPr/>
        </p:nvSpPr>
        <p:spPr>
          <a:xfrm>
            <a:off x="3124200" y="152400"/>
            <a:ext cx="2717210" cy="584776"/>
          </a:xfrm>
          <a:prstGeom prst="rect">
            <a:avLst/>
          </a:prstGeom>
          <a:noFill/>
        </p:spPr>
        <p:txBody>
          <a:bodyPr wrap="none" rtlCol="0">
            <a:spAutoFit/>
          </a:bodyPr>
          <a:lstStyle/>
          <a:p>
            <a:r>
              <a:rPr lang="en-US" sz="3200" dirty="0" smtClean="0">
                <a:solidFill>
                  <a:srgbClr val="FFFFFF"/>
                </a:solidFill>
                <a:latin typeface="Arial"/>
                <a:cs typeface="Arial"/>
              </a:rPr>
              <a:t>Light pollution</a:t>
            </a:r>
            <a:endParaRPr lang="en-US" sz="3200" dirty="0">
              <a:solidFill>
                <a:srgbClr val="FFFFFF"/>
              </a:solidFill>
              <a:latin typeface="Arial"/>
              <a:cs typeface="Arial"/>
            </a:endParaRPr>
          </a:p>
        </p:txBody>
      </p:sp>
    </p:spTree>
    <p:extLst>
      <p:ext uri="{BB962C8B-B14F-4D97-AF65-F5344CB8AC3E}">
        <p14:creationId xmlns:p14="http://schemas.microsoft.com/office/powerpoint/2010/main" val="113170843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rot="2455188">
            <a:off x="4318227" y="3944581"/>
            <a:ext cx="645756" cy="629402"/>
            <a:chOff x="2239284" y="1948540"/>
            <a:chExt cx="645756" cy="629402"/>
          </a:xfrm>
        </p:grpSpPr>
        <p:cxnSp>
          <p:nvCxnSpPr>
            <p:cNvPr id="7" name="Straight Connector 6"/>
            <p:cNvCxnSpPr/>
            <p:nvPr/>
          </p:nvCxnSpPr>
          <p:spPr>
            <a:xfrm>
              <a:off x="2390670" y="1948540"/>
              <a:ext cx="494370" cy="534517"/>
            </a:xfrm>
            <a:prstGeom prst="line">
              <a:avLst/>
            </a:prstGeom>
            <a:noFill/>
            <a:ln w="28575" cmpd="sng">
              <a:solidFill>
                <a:schemeClr val="tx1"/>
              </a:solidFill>
              <a:tailEnd type="arrow"/>
            </a:ln>
            <a:effectLst/>
          </p:spPr>
          <p:style>
            <a:lnRef idx="1">
              <a:schemeClr val="accent1"/>
            </a:lnRef>
            <a:fillRef idx="3">
              <a:schemeClr val="accent1"/>
            </a:fillRef>
            <a:effectRef idx="2">
              <a:schemeClr val="accent1"/>
            </a:effectRef>
            <a:fontRef idx="minor">
              <a:schemeClr val="lt1"/>
            </a:fontRef>
          </p:style>
        </p:cxnSp>
        <p:cxnSp>
          <p:nvCxnSpPr>
            <p:cNvPr id="8" name="Straight Connector 7"/>
            <p:cNvCxnSpPr/>
            <p:nvPr/>
          </p:nvCxnSpPr>
          <p:spPr>
            <a:xfrm flipH="1" flipV="1">
              <a:off x="2239284" y="2057634"/>
              <a:ext cx="414831" cy="520308"/>
            </a:xfrm>
            <a:prstGeom prst="line">
              <a:avLst/>
            </a:prstGeom>
            <a:noFill/>
            <a:ln w="28575" cmpd="sng">
              <a:solidFill>
                <a:schemeClr val="tx1"/>
              </a:solidFill>
              <a:tailEnd type="arrow"/>
            </a:ln>
            <a:effectLst/>
          </p:spPr>
          <p:style>
            <a:lnRef idx="1">
              <a:schemeClr val="accent1"/>
            </a:lnRef>
            <a:fillRef idx="3">
              <a:schemeClr val="accent1"/>
            </a:fillRef>
            <a:effectRef idx="2">
              <a:schemeClr val="accent1"/>
            </a:effectRef>
            <a:fontRef idx="minor">
              <a:schemeClr val="lt1"/>
            </a:fontRef>
          </p:style>
        </p:cxnSp>
      </p:grpSp>
      <p:sp>
        <p:nvSpPr>
          <p:cNvPr id="16" name="Hexagon 15"/>
          <p:cNvSpPr/>
          <p:nvPr/>
        </p:nvSpPr>
        <p:spPr>
          <a:xfrm>
            <a:off x="838200" y="457200"/>
            <a:ext cx="1880162" cy="1620829"/>
          </a:xfrm>
          <a:prstGeom prst="hexagon">
            <a:avLst/>
          </a:prstGeom>
          <a:solidFill>
            <a:srgbClr val="FF0000"/>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TextBox 17"/>
          <p:cNvSpPr txBox="1"/>
          <p:nvPr/>
        </p:nvSpPr>
        <p:spPr>
          <a:xfrm>
            <a:off x="838200" y="762000"/>
            <a:ext cx="1880162" cy="954107"/>
          </a:xfrm>
          <a:prstGeom prst="rect">
            <a:avLst/>
          </a:prstGeom>
          <a:noFill/>
        </p:spPr>
        <p:txBody>
          <a:bodyPr wrap="square" rtlCol="0" anchor="t" anchorCtr="0">
            <a:spAutoFit/>
          </a:bodyPr>
          <a:lstStyle/>
          <a:p>
            <a:pPr algn="ctr"/>
            <a:r>
              <a:rPr lang="en-US" sz="2800" dirty="0" smtClean="0">
                <a:solidFill>
                  <a:srgbClr val="000000"/>
                </a:solidFill>
              </a:rPr>
              <a:t>Night warming</a:t>
            </a:r>
            <a:endParaRPr lang="en-US" sz="2800" dirty="0">
              <a:solidFill>
                <a:srgbClr val="000000"/>
              </a:solidFill>
            </a:endParaRPr>
          </a:p>
        </p:txBody>
      </p:sp>
      <p:sp>
        <p:nvSpPr>
          <p:cNvPr id="2" name="TextBox 1"/>
          <p:cNvSpPr txBox="1"/>
          <p:nvPr/>
        </p:nvSpPr>
        <p:spPr>
          <a:xfrm>
            <a:off x="4343400" y="381000"/>
            <a:ext cx="3238011" cy="523220"/>
          </a:xfrm>
          <a:prstGeom prst="rect">
            <a:avLst/>
          </a:prstGeom>
          <a:noFill/>
        </p:spPr>
        <p:txBody>
          <a:bodyPr wrap="none" rtlCol="0">
            <a:spAutoFit/>
          </a:bodyPr>
          <a:lstStyle/>
          <a:p>
            <a:r>
              <a:rPr lang="en-US" sz="2800" dirty="0" smtClean="0">
                <a:latin typeface="Arial"/>
                <a:cs typeface="Arial"/>
              </a:rPr>
              <a:t>Night warming only</a:t>
            </a:r>
            <a:endParaRPr lang="en-US" sz="2800" dirty="0">
              <a:latin typeface="Arial"/>
              <a:cs typeface="Arial"/>
            </a:endParaRPr>
          </a:p>
        </p:txBody>
      </p:sp>
      <p:pic>
        <p:nvPicPr>
          <p:cNvPr id="23" name="Picture 22"/>
          <p:cNvPicPr>
            <a:picLocks noChangeAspect="1"/>
          </p:cNvPicPr>
          <p:nvPr/>
        </p:nvPicPr>
        <p:blipFill>
          <a:blip r:embed="rId2"/>
          <a:stretch>
            <a:fillRect/>
          </a:stretch>
        </p:blipFill>
        <p:spPr>
          <a:xfrm>
            <a:off x="3657600" y="1752600"/>
            <a:ext cx="1905000" cy="2005263"/>
          </a:xfrm>
          <a:prstGeom prst="rect">
            <a:avLst/>
          </a:prstGeom>
        </p:spPr>
      </p:pic>
      <p:pic>
        <p:nvPicPr>
          <p:cNvPr id="24" name="Picture 23" descr="aphid adult and first instar.psd"/>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a:off x="3733799" y="4648199"/>
            <a:ext cx="1833737" cy="2057400"/>
          </a:xfrm>
          <a:prstGeom prst="rect">
            <a:avLst/>
          </a:prstGeom>
        </p:spPr>
      </p:pic>
      <p:cxnSp>
        <p:nvCxnSpPr>
          <p:cNvPr id="20" name="Straight Connector 19"/>
          <p:cNvCxnSpPr/>
          <p:nvPr/>
        </p:nvCxnSpPr>
        <p:spPr>
          <a:xfrm>
            <a:off x="1752600" y="2209800"/>
            <a:ext cx="1981200" cy="2743200"/>
          </a:xfrm>
          <a:prstGeom prst="line">
            <a:avLst/>
          </a:prstGeom>
          <a:solidFill>
            <a:schemeClr val="accent6"/>
          </a:solidFill>
          <a:ln w="28575" cmpd="sng">
            <a:solidFill>
              <a:schemeClr val="tx1"/>
            </a:solidFill>
            <a:tailEnd type="arrow"/>
          </a:ln>
          <a:effectLst/>
        </p:spPr>
        <p:style>
          <a:lnRef idx="1">
            <a:schemeClr val="accent1"/>
          </a:lnRef>
          <a:fillRef idx="3">
            <a:schemeClr val="accent1"/>
          </a:fillRef>
          <a:effectRef idx="2">
            <a:schemeClr val="accent1"/>
          </a:effectRef>
          <a:fontRef idx="minor">
            <a:schemeClr val="lt1"/>
          </a:fontRef>
        </p:style>
      </p:cxnSp>
      <p:cxnSp>
        <p:nvCxnSpPr>
          <p:cNvPr id="17" name="Straight Connector 16"/>
          <p:cNvCxnSpPr/>
          <p:nvPr/>
        </p:nvCxnSpPr>
        <p:spPr>
          <a:xfrm>
            <a:off x="2667000" y="1676400"/>
            <a:ext cx="1066800" cy="533400"/>
          </a:xfrm>
          <a:prstGeom prst="line">
            <a:avLst/>
          </a:prstGeom>
          <a:solidFill>
            <a:srgbClr val="3F8DE2"/>
          </a:solidFill>
          <a:ln w="28575" cmpd="sng">
            <a:solidFill>
              <a:schemeClr val="tx1"/>
            </a:solidFill>
            <a:tailEnd type="arrow"/>
          </a:ln>
          <a:effectLst/>
        </p:spPr>
        <p:style>
          <a:lnRef idx="1">
            <a:schemeClr val="accent1"/>
          </a:lnRef>
          <a:fillRef idx="3">
            <a:schemeClr val="accent1"/>
          </a:fillRef>
          <a:effectRef idx="2">
            <a:schemeClr val="accent1"/>
          </a:effectRef>
          <a:fontRef idx="minor">
            <a:schemeClr val="lt1"/>
          </a:fontRef>
        </p:style>
      </p:cxnSp>
    </p:spTree>
    <p:extLst>
      <p:ext uri="{BB962C8B-B14F-4D97-AF65-F5344CB8AC3E}">
        <p14:creationId xmlns:p14="http://schemas.microsoft.com/office/powerpoint/2010/main" val="146599914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rot="2455188">
            <a:off x="4318227" y="3944581"/>
            <a:ext cx="645756" cy="629402"/>
            <a:chOff x="2239284" y="1948540"/>
            <a:chExt cx="645756" cy="629402"/>
          </a:xfrm>
        </p:grpSpPr>
        <p:cxnSp>
          <p:nvCxnSpPr>
            <p:cNvPr id="7" name="Straight Connector 6"/>
            <p:cNvCxnSpPr/>
            <p:nvPr/>
          </p:nvCxnSpPr>
          <p:spPr>
            <a:xfrm>
              <a:off x="2390670" y="1948540"/>
              <a:ext cx="494370" cy="534517"/>
            </a:xfrm>
            <a:prstGeom prst="line">
              <a:avLst/>
            </a:prstGeom>
            <a:noFill/>
            <a:ln w="28575" cmpd="sng">
              <a:solidFill>
                <a:schemeClr val="tx1"/>
              </a:solidFill>
              <a:tailEnd type="arrow"/>
            </a:ln>
            <a:effectLst/>
          </p:spPr>
          <p:style>
            <a:lnRef idx="1">
              <a:schemeClr val="accent1"/>
            </a:lnRef>
            <a:fillRef idx="3">
              <a:schemeClr val="accent1"/>
            </a:fillRef>
            <a:effectRef idx="2">
              <a:schemeClr val="accent1"/>
            </a:effectRef>
            <a:fontRef idx="minor">
              <a:schemeClr val="lt1"/>
            </a:fontRef>
          </p:style>
        </p:cxnSp>
        <p:cxnSp>
          <p:nvCxnSpPr>
            <p:cNvPr id="8" name="Straight Connector 7"/>
            <p:cNvCxnSpPr/>
            <p:nvPr/>
          </p:nvCxnSpPr>
          <p:spPr>
            <a:xfrm flipH="1" flipV="1">
              <a:off x="2239284" y="2057634"/>
              <a:ext cx="414831" cy="520308"/>
            </a:xfrm>
            <a:prstGeom prst="line">
              <a:avLst/>
            </a:prstGeom>
            <a:noFill/>
            <a:ln w="28575" cmpd="sng">
              <a:solidFill>
                <a:schemeClr val="tx1"/>
              </a:solidFill>
              <a:tailEnd type="arrow"/>
            </a:ln>
            <a:effectLst/>
          </p:spPr>
          <p:style>
            <a:lnRef idx="1">
              <a:schemeClr val="accent1"/>
            </a:lnRef>
            <a:fillRef idx="3">
              <a:schemeClr val="accent1"/>
            </a:fillRef>
            <a:effectRef idx="2">
              <a:schemeClr val="accent1"/>
            </a:effectRef>
            <a:fontRef idx="minor">
              <a:schemeClr val="lt1"/>
            </a:fontRef>
          </p:style>
        </p:cxnSp>
      </p:grpSp>
      <p:sp>
        <p:nvSpPr>
          <p:cNvPr id="14" name="TextBox 13"/>
          <p:cNvSpPr txBox="1"/>
          <p:nvPr/>
        </p:nvSpPr>
        <p:spPr>
          <a:xfrm>
            <a:off x="5334000" y="762000"/>
            <a:ext cx="1880162" cy="954107"/>
          </a:xfrm>
          <a:prstGeom prst="rect">
            <a:avLst/>
          </a:prstGeom>
          <a:noFill/>
        </p:spPr>
        <p:txBody>
          <a:bodyPr wrap="square" rtlCol="0" anchor="t" anchorCtr="0">
            <a:spAutoFit/>
          </a:bodyPr>
          <a:lstStyle/>
          <a:p>
            <a:pPr algn="ctr"/>
            <a:r>
              <a:rPr lang="en-US" sz="2800" dirty="0" smtClean="0">
                <a:solidFill>
                  <a:schemeClr val="bg1"/>
                </a:solidFill>
              </a:rPr>
              <a:t>Light</a:t>
            </a:r>
            <a:br>
              <a:rPr lang="en-US" sz="2800" dirty="0" smtClean="0">
                <a:solidFill>
                  <a:schemeClr val="bg1"/>
                </a:solidFill>
              </a:rPr>
            </a:br>
            <a:r>
              <a:rPr lang="en-US" sz="2800" dirty="0" smtClean="0">
                <a:solidFill>
                  <a:schemeClr val="bg1"/>
                </a:solidFill>
              </a:rPr>
              <a:t>pollution</a:t>
            </a:r>
            <a:endParaRPr lang="en-US" sz="2800" dirty="0">
              <a:solidFill>
                <a:schemeClr val="bg1"/>
              </a:solidFill>
            </a:endParaRPr>
          </a:p>
        </p:txBody>
      </p:sp>
      <p:pic>
        <p:nvPicPr>
          <p:cNvPr id="23" name="Picture 22"/>
          <p:cNvPicPr>
            <a:picLocks noChangeAspect="1"/>
          </p:cNvPicPr>
          <p:nvPr/>
        </p:nvPicPr>
        <p:blipFill>
          <a:blip r:embed="rId2"/>
          <a:stretch>
            <a:fillRect/>
          </a:stretch>
        </p:blipFill>
        <p:spPr>
          <a:xfrm>
            <a:off x="3657600" y="1752600"/>
            <a:ext cx="1905000" cy="2005263"/>
          </a:xfrm>
          <a:prstGeom prst="rect">
            <a:avLst/>
          </a:prstGeom>
        </p:spPr>
      </p:pic>
      <p:pic>
        <p:nvPicPr>
          <p:cNvPr id="24" name="Picture 23" descr="aphid adult and first instar.psd"/>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a:off x="3733799" y="4648199"/>
            <a:ext cx="1833737" cy="2057400"/>
          </a:xfrm>
          <a:prstGeom prst="rect">
            <a:avLst/>
          </a:prstGeom>
        </p:spPr>
      </p:pic>
      <p:grpSp>
        <p:nvGrpSpPr>
          <p:cNvPr id="13" name="Group 12"/>
          <p:cNvGrpSpPr/>
          <p:nvPr/>
        </p:nvGrpSpPr>
        <p:grpSpPr>
          <a:xfrm>
            <a:off x="5486400" y="533400"/>
            <a:ext cx="3099362" cy="1828800"/>
            <a:chOff x="-708692" y="759579"/>
            <a:chExt cx="3099362" cy="1828800"/>
          </a:xfrm>
          <a:solidFill>
            <a:srgbClr val="FFFF00"/>
          </a:solidFill>
        </p:grpSpPr>
        <p:sp>
          <p:nvSpPr>
            <p:cNvPr id="15" name="Hexagon 14"/>
            <p:cNvSpPr/>
            <p:nvPr/>
          </p:nvSpPr>
          <p:spPr>
            <a:xfrm>
              <a:off x="510508" y="759579"/>
              <a:ext cx="1880162" cy="1620829"/>
            </a:xfrm>
            <a:prstGeom prst="hexagon">
              <a:avLst/>
            </a:prstGeom>
            <a:grp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9" name="Straight Connector 18"/>
            <p:cNvCxnSpPr/>
            <p:nvPr/>
          </p:nvCxnSpPr>
          <p:spPr>
            <a:xfrm flipH="1">
              <a:off x="-708692" y="1826379"/>
              <a:ext cx="1143000" cy="762000"/>
            </a:xfrm>
            <a:prstGeom prst="line">
              <a:avLst/>
            </a:prstGeom>
            <a:grpFill/>
            <a:ln w="28575" cmpd="sng">
              <a:solidFill>
                <a:schemeClr val="tx1"/>
              </a:solidFill>
              <a:tailEnd type="arrow"/>
            </a:ln>
            <a:effectLst/>
          </p:spPr>
          <p:style>
            <a:lnRef idx="1">
              <a:schemeClr val="accent1"/>
            </a:lnRef>
            <a:fillRef idx="3">
              <a:schemeClr val="accent1"/>
            </a:fillRef>
            <a:effectRef idx="2">
              <a:schemeClr val="accent1"/>
            </a:effectRef>
            <a:fontRef idx="minor">
              <a:schemeClr val="lt1"/>
            </a:fontRef>
          </p:style>
        </p:cxnSp>
      </p:grpSp>
      <p:sp>
        <p:nvSpPr>
          <p:cNvPr id="21" name="TextBox 20"/>
          <p:cNvSpPr txBox="1"/>
          <p:nvPr/>
        </p:nvSpPr>
        <p:spPr>
          <a:xfrm>
            <a:off x="6705600" y="838200"/>
            <a:ext cx="1880162" cy="954107"/>
          </a:xfrm>
          <a:prstGeom prst="rect">
            <a:avLst/>
          </a:prstGeom>
          <a:noFill/>
        </p:spPr>
        <p:txBody>
          <a:bodyPr wrap="square" rtlCol="0" anchor="t" anchorCtr="0">
            <a:spAutoFit/>
          </a:bodyPr>
          <a:lstStyle/>
          <a:p>
            <a:pPr algn="ctr"/>
            <a:r>
              <a:rPr lang="en-US" sz="2800" dirty="0" smtClean="0">
                <a:solidFill>
                  <a:srgbClr val="000000"/>
                </a:solidFill>
              </a:rPr>
              <a:t>Light</a:t>
            </a:r>
            <a:br>
              <a:rPr lang="en-US" sz="2800" dirty="0" smtClean="0">
                <a:solidFill>
                  <a:srgbClr val="000000"/>
                </a:solidFill>
              </a:rPr>
            </a:br>
            <a:r>
              <a:rPr lang="en-US" sz="2800" dirty="0" smtClean="0">
                <a:solidFill>
                  <a:srgbClr val="000000"/>
                </a:solidFill>
              </a:rPr>
              <a:t>pollution</a:t>
            </a:r>
            <a:endParaRPr lang="en-US" sz="2800" dirty="0">
              <a:solidFill>
                <a:srgbClr val="000000"/>
              </a:solidFill>
            </a:endParaRPr>
          </a:p>
        </p:txBody>
      </p:sp>
      <p:cxnSp>
        <p:nvCxnSpPr>
          <p:cNvPr id="22" name="Straight Connector 21"/>
          <p:cNvCxnSpPr/>
          <p:nvPr/>
        </p:nvCxnSpPr>
        <p:spPr>
          <a:xfrm flipH="1">
            <a:off x="5638800" y="2362200"/>
            <a:ext cx="1676400" cy="2438400"/>
          </a:xfrm>
          <a:prstGeom prst="line">
            <a:avLst/>
          </a:prstGeom>
          <a:solidFill>
            <a:schemeClr val="accent6"/>
          </a:solidFill>
          <a:ln w="28575" cmpd="sng">
            <a:solidFill>
              <a:schemeClr val="tx1"/>
            </a:solidFill>
            <a:tailEnd type="arrow"/>
          </a:ln>
          <a:effectLst/>
        </p:spPr>
        <p:style>
          <a:lnRef idx="1">
            <a:schemeClr val="accent1"/>
          </a:lnRef>
          <a:fillRef idx="3">
            <a:schemeClr val="accent1"/>
          </a:fillRef>
          <a:effectRef idx="2">
            <a:schemeClr val="accent1"/>
          </a:effectRef>
          <a:fontRef idx="minor">
            <a:schemeClr val="lt1"/>
          </a:fontRef>
        </p:style>
      </p:cxnSp>
      <p:sp>
        <p:nvSpPr>
          <p:cNvPr id="25" name="TextBox 24"/>
          <p:cNvSpPr txBox="1"/>
          <p:nvPr/>
        </p:nvSpPr>
        <p:spPr>
          <a:xfrm>
            <a:off x="1447800" y="381000"/>
            <a:ext cx="3159113" cy="523220"/>
          </a:xfrm>
          <a:prstGeom prst="rect">
            <a:avLst/>
          </a:prstGeom>
          <a:noFill/>
        </p:spPr>
        <p:txBody>
          <a:bodyPr wrap="none" rtlCol="0">
            <a:spAutoFit/>
          </a:bodyPr>
          <a:lstStyle/>
          <a:p>
            <a:r>
              <a:rPr lang="en-US" sz="2800" dirty="0" smtClean="0">
                <a:latin typeface="Arial"/>
                <a:cs typeface="Arial"/>
              </a:rPr>
              <a:t>Light pollution only</a:t>
            </a:r>
            <a:endParaRPr lang="en-US" sz="2800" dirty="0">
              <a:latin typeface="Arial"/>
              <a:cs typeface="Arial"/>
            </a:endParaRPr>
          </a:p>
        </p:txBody>
      </p:sp>
    </p:spTree>
    <p:extLst>
      <p:ext uri="{BB962C8B-B14F-4D97-AF65-F5344CB8AC3E}">
        <p14:creationId xmlns:p14="http://schemas.microsoft.com/office/powerpoint/2010/main" val="54384266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rot="2455188">
            <a:off x="4318227" y="3944581"/>
            <a:ext cx="645756" cy="629402"/>
            <a:chOff x="2239284" y="1948540"/>
            <a:chExt cx="645756" cy="629402"/>
          </a:xfrm>
        </p:grpSpPr>
        <p:cxnSp>
          <p:nvCxnSpPr>
            <p:cNvPr id="7" name="Straight Connector 6"/>
            <p:cNvCxnSpPr/>
            <p:nvPr/>
          </p:nvCxnSpPr>
          <p:spPr>
            <a:xfrm>
              <a:off x="2390670" y="1948540"/>
              <a:ext cx="494370" cy="534517"/>
            </a:xfrm>
            <a:prstGeom prst="line">
              <a:avLst/>
            </a:prstGeom>
            <a:noFill/>
            <a:ln w="28575" cmpd="sng">
              <a:solidFill>
                <a:schemeClr val="tx1"/>
              </a:solidFill>
              <a:tailEnd type="arrow"/>
            </a:ln>
            <a:effectLst/>
          </p:spPr>
          <p:style>
            <a:lnRef idx="1">
              <a:schemeClr val="accent1"/>
            </a:lnRef>
            <a:fillRef idx="3">
              <a:schemeClr val="accent1"/>
            </a:fillRef>
            <a:effectRef idx="2">
              <a:schemeClr val="accent1"/>
            </a:effectRef>
            <a:fontRef idx="minor">
              <a:schemeClr val="lt1"/>
            </a:fontRef>
          </p:style>
        </p:cxnSp>
        <p:cxnSp>
          <p:nvCxnSpPr>
            <p:cNvPr id="8" name="Straight Connector 7"/>
            <p:cNvCxnSpPr/>
            <p:nvPr/>
          </p:nvCxnSpPr>
          <p:spPr>
            <a:xfrm flipH="1" flipV="1">
              <a:off x="2239284" y="2057634"/>
              <a:ext cx="414831" cy="520308"/>
            </a:xfrm>
            <a:prstGeom prst="line">
              <a:avLst/>
            </a:prstGeom>
            <a:noFill/>
            <a:ln w="28575" cmpd="sng">
              <a:solidFill>
                <a:schemeClr val="tx1"/>
              </a:solidFill>
              <a:tailEnd type="arrow"/>
            </a:ln>
            <a:effectLst/>
          </p:spPr>
          <p:style>
            <a:lnRef idx="1">
              <a:schemeClr val="accent1"/>
            </a:lnRef>
            <a:fillRef idx="3">
              <a:schemeClr val="accent1"/>
            </a:fillRef>
            <a:effectRef idx="2">
              <a:schemeClr val="accent1"/>
            </a:effectRef>
            <a:fontRef idx="minor">
              <a:schemeClr val="lt1"/>
            </a:fontRef>
          </p:style>
        </p:cxnSp>
      </p:grpSp>
      <p:sp>
        <p:nvSpPr>
          <p:cNvPr id="14" name="TextBox 13"/>
          <p:cNvSpPr txBox="1"/>
          <p:nvPr/>
        </p:nvSpPr>
        <p:spPr>
          <a:xfrm>
            <a:off x="5334000" y="762000"/>
            <a:ext cx="1880162" cy="954107"/>
          </a:xfrm>
          <a:prstGeom prst="rect">
            <a:avLst/>
          </a:prstGeom>
          <a:noFill/>
        </p:spPr>
        <p:txBody>
          <a:bodyPr wrap="square" rtlCol="0" anchor="t" anchorCtr="0">
            <a:spAutoFit/>
          </a:bodyPr>
          <a:lstStyle/>
          <a:p>
            <a:pPr algn="ctr"/>
            <a:r>
              <a:rPr lang="en-US" sz="2800" dirty="0" smtClean="0">
                <a:solidFill>
                  <a:schemeClr val="bg1"/>
                </a:solidFill>
              </a:rPr>
              <a:t>Light</a:t>
            </a:r>
            <a:br>
              <a:rPr lang="en-US" sz="2800" dirty="0" smtClean="0">
                <a:solidFill>
                  <a:schemeClr val="bg1"/>
                </a:solidFill>
              </a:rPr>
            </a:br>
            <a:r>
              <a:rPr lang="en-US" sz="2800" dirty="0" smtClean="0">
                <a:solidFill>
                  <a:schemeClr val="bg1"/>
                </a:solidFill>
              </a:rPr>
              <a:t>pollution</a:t>
            </a:r>
            <a:endParaRPr lang="en-US" sz="2800" dirty="0">
              <a:solidFill>
                <a:schemeClr val="bg1"/>
              </a:solidFill>
            </a:endParaRPr>
          </a:p>
        </p:txBody>
      </p:sp>
      <p:pic>
        <p:nvPicPr>
          <p:cNvPr id="23" name="Picture 22"/>
          <p:cNvPicPr>
            <a:picLocks noChangeAspect="1"/>
          </p:cNvPicPr>
          <p:nvPr/>
        </p:nvPicPr>
        <p:blipFill>
          <a:blip r:embed="rId2"/>
          <a:stretch>
            <a:fillRect/>
          </a:stretch>
        </p:blipFill>
        <p:spPr>
          <a:xfrm>
            <a:off x="3657600" y="1752600"/>
            <a:ext cx="1905000" cy="2005263"/>
          </a:xfrm>
          <a:prstGeom prst="rect">
            <a:avLst/>
          </a:prstGeom>
        </p:spPr>
      </p:pic>
      <p:pic>
        <p:nvPicPr>
          <p:cNvPr id="24" name="Picture 23" descr="aphid adult and first instar.psd"/>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a:off x="3733799" y="4648199"/>
            <a:ext cx="1833737" cy="2057400"/>
          </a:xfrm>
          <a:prstGeom prst="rect">
            <a:avLst/>
          </a:prstGeom>
        </p:spPr>
      </p:pic>
      <p:grpSp>
        <p:nvGrpSpPr>
          <p:cNvPr id="13" name="Group 12"/>
          <p:cNvGrpSpPr/>
          <p:nvPr/>
        </p:nvGrpSpPr>
        <p:grpSpPr>
          <a:xfrm>
            <a:off x="5486400" y="533400"/>
            <a:ext cx="3099362" cy="1828800"/>
            <a:chOff x="-708692" y="759579"/>
            <a:chExt cx="3099362" cy="1828800"/>
          </a:xfrm>
          <a:solidFill>
            <a:srgbClr val="FFFF00"/>
          </a:solidFill>
        </p:grpSpPr>
        <p:sp>
          <p:nvSpPr>
            <p:cNvPr id="15" name="Hexagon 14"/>
            <p:cNvSpPr/>
            <p:nvPr/>
          </p:nvSpPr>
          <p:spPr>
            <a:xfrm>
              <a:off x="510508" y="759579"/>
              <a:ext cx="1880162" cy="1620829"/>
            </a:xfrm>
            <a:prstGeom prst="hexagon">
              <a:avLst/>
            </a:prstGeom>
            <a:grp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9" name="Straight Connector 18"/>
            <p:cNvCxnSpPr/>
            <p:nvPr/>
          </p:nvCxnSpPr>
          <p:spPr>
            <a:xfrm flipH="1">
              <a:off x="-708692" y="1826379"/>
              <a:ext cx="1143000" cy="762000"/>
            </a:xfrm>
            <a:prstGeom prst="line">
              <a:avLst/>
            </a:prstGeom>
            <a:grpFill/>
            <a:ln w="28575" cmpd="sng">
              <a:solidFill>
                <a:schemeClr val="tx1"/>
              </a:solidFill>
              <a:tailEnd type="arrow"/>
            </a:ln>
            <a:effectLst/>
          </p:spPr>
          <p:style>
            <a:lnRef idx="1">
              <a:schemeClr val="accent1"/>
            </a:lnRef>
            <a:fillRef idx="3">
              <a:schemeClr val="accent1"/>
            </a:fillRef>
            <a:effectRef idx="2">
              <a:schemeClr val="accent1"/>
            </a:effectRef>
            <a:fontRef idx="minor">
              <a:schemeClr val="lt1"/>
            </a:fontRef>
          </p:style>
        </p:cxnSp>
      </p:grpSp>
      <p:sp>
        <p:nvSpPr>
          <p:cNvPr id="21" name="TextBox 20"/>
          <p:cNvSpPr txBox="1"/>
          <p:nvPr/>
        </p:nvSpPr>
        <p:spPr>
          <a:xfrm>
            <a:off x="6705600" y="838200"/>
            <a:ext cx="1880162" cy="954107"/>
          </a:xfrm>
          <a:prstGeom prst="rect">
            <a:avLst/>
          </a:prstGeom>
          <a:noFill/>
        </p:spPr>
        <p:txBody>
          <a:bodyPr wrap="square" rtlCol="0" anchor="t" anchorCtr="0">
            <a:spAutoFit/>
          </a:bodyPr>
          <a:lstStyle/>
          <a:p>
            <a:pPr algn="ctr"/>
            <a:r>
              <a:rPr lang="en-US" sz="2800" dirty="0" smtClean="0">
                <a:solidFill>
                  <a:srgbClr val="000000"/>
                </a:solidFill>
              </a:rPr>
              <a:t>Light</a:t>
            </a:r>
            <a:br>
              <a:rPr lang="en-US" sz="2800" dirty="0" smtClean="0">
                <a:solidFill>
                  <a:srgbClr val="000000"/>
                </a:solidFill>
              </a:rPr>
            </a:br>
            <a:r>
              <a:rPr lang="en-US" sz="2800" dirty="0" smtClean="0">
                <a:solidFill>
                  <a:srgbClr val="000000"/>
                </a:solidFill>
              </a:rPr>
              <a:t>pollution</a:t>
            </a:r>
            <a:endParaRPr lang="en-US" sz="2800" dirty="0">
              <a:solidFill>
                <a:srgbClr val="000000"/>
              </a:solidFill>
            </a:endParaRPr>
          </a:p>
        </p:txBody>
      </p:sp>
      <p:cxnSp>
        <p:nvCxnSpPr>
          <p:cNvPr id="22" name="Straight Connector 21"/>
          <p:cNvCxnSpPr/>
          <p:nvPr/>
        </p:nvCxnSpPr>
        <p:spPr>
          <a:xfrm flipH="1">
            <a:off x="5638800" y="2362200"/>
            <a:ext cx="1676400" cy="2438400"/>
          </a:xfrm>
          <a:prstGeom prst="line">
            <a:avLst/>
          </a:prstGeom>
          <a:solidFill>
            <a:schemeClr val="accent6"/>
          </a:solidFill>
          <a:ln w="28575" cmpd="sng">
            <a:solidFill>
              <a:schemeClr val="tx1"/>
            </a:solidFill>
            <a:tailEnd type="arrow"/>
          </a:ln>
          <a:effectLst/>
        </p:spPr>
        <p:style>
          <a:lnRef idx="1">
            <a:schemeClr val="accent1"/>
          </a:lnRef>
          <a:fillRef idx="3">
            <a:schemeClr val="accent1"/>
          </a:fillRef>
          <a:effectRef idx="2">
            <a:schemeClr val="accent1"/>
          </a:effectRef>
          <a:fontRef idx="minor">
            <a:schemeClr val="lt1"/>
          </a:fontRef>
        </p:style>
      </p:cxnSp>
      <p:sp>
        <p:nvSpPr>
          <p:cNvPr id="25" name="TextBox 24"/>
          <p:cNvSpPr txBox="1"/>
          <p:nvPr/>
        </p:nvSpPr>
        <p:spPr>
          <a:xfrm>
            <a:off x="3269743" y="152400"/>
            <a:ext cx="2979577" cy="954107"/>
          </a:xfrm>
          <a:prstGeom prst="rect">
            <a:avLst/>
          </a:prstGeom>
          <a:noFill/>
        </p:spPr>
        <p:txBody>
          <a:bodyPr wrap="none" rtlCol="0">
            <a:spAutoFit/>
          </a:bodyPr>
          <a:lstStyle/>
          <a:p>
            <a:pPr algn="ctr"/>
            <a:r>
              <a:rPr lang="en-US" sz="2800" dirty="0" smtClean="0">
                <a:latin typeface="Arial"/>
                <a:cs typeface="Arial"/>
              </a:rPr>
              <a:t>Night warming</a:t>
            </a:r>
          </a:p>
          <a:p>
            <a:pPr algn="ctr"/>
            <a:r>
              <a:rPr lang="en-US" sz="2800" dirty="0" smtClean="0">
                <a:latin typeface="Arial"/>
                <a:cs typeface="Arial"/>
              </a:rPr>
              <a:t>and light pollution</a:t>
            </a:r>
            <a:endParaRPr lang="en-US" sz="2800" dirty="0">
              <a:latin typeface="Arial"/>
              <a:cs typeface="Arial"/>
            </a:endParaRPr>
          </a:p>
        </p:txBody>
      </p:sp>
      <p:sp>
        <p:nvSpPr>
          <p:cNvPr id="16" name="Hexagon 15"/>
          <p:cNvSpPr/>
          <p:nvPr/>
        </p:nvSpPr>
        <p:spPr>
          <a:xfrm>
            <a:off x="838200" y="457200"/>
            <a:ext cx="1880162" cy="1620829"/>
          </a:xfrm>
          <a:prstGeom prst="hexagon">
            <a:avLst/>
          </a:prstGeom>
          <a:solidFill>
            <a:srgbClr val="FF0000"/>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TextBox 16"/>
          <p:cNvSpPr txBox="1"/>
          <p:nvPr/>
        </p:nvSpPr>
        <p:spPr>
          <a:xfrm>
            <a:off x="838200" y="762000"/>
            <a:ext cx="1880162" cy="954107"/>
          </a:xfrm>
          <a:prstGeom prst="rect">
            <a:avLst/>
          </a:prstGeom>
          <a:noFill/>
        </p:spPr>
        <p:txBody>
          <a:bodyPr wrap="square" rtlCol="0" anchor="t" anchorCtr="0">
            <a:spAutoFit/>
          </a:bodyPr>
          <a:lstStyle/>
          <a:p>
            <a:pPr algn="ctr"/>
            <a:r>
              <a:rPr lang="en-US" sz="2800" dirty="0" smtClean="0">
                <a:solidFill>
                  <a:srgbClr val="000000"/>
                </a:solidFill>
              </a:rPr>
              <a:t>Night warming</a:t>
            </a:r>
            <a:endParaRPr lang="en-US" sz="2800" dirty="0">
              <a:solidFill>
                <a:srgbClr val="000000"/>
              </a:solidFill>
            </a:endParaRPr>
          </a:p>
        </p:txBody>
      </p:sp>
      <p:cxnSp>
        <p:nvCxnSpPr>
          <p:cNvPr id="18" name="Straight Connector 17"/>
          <p:cNvCxnSpPr/>
          <p:nvPr/>
        </p:nvCxnSpPr>
        <p:spPr>
          <a:xfrm>
            <a:off x="1752600" y="2209800"/>
            <a:ext cx="1981200" cy="2743200"/>
          </a:xfrm>
          <a:prstGeom prst="line">
            <a:avLst/>
          </a:prstGeom>
          <a:solidFill>
            <a:schemeClr val="accent6"/>
          </a:solidFill>
          <a:ln w="28575" cmpd="sng">
            <a:solidFill>
              <a:schemeClr val="tx1"/>
            </a:solidFill>
            <a:tailEnd type="arrow"/>
          </a:ln>
          <a:effectLst/>
        </p:spPr>
        <p:style>
          <a:lnRef idx="1">
            <a:schemeClr val="accent1"/>
          </a:lnRef>
          <a:fillRef idx="3">
            <a:schemeClr val="accent1"/>
          </a:fillRef>
          <a:effectRef idx="2">
            <a:schemeClr val="accent1"/>
          </a:effectRef>
          <a:fontRef idx="minor">
            <a:schemeClr val="lt1"/>
          </a:fontRef>
        </p:style>
      </p:cxnSp>
      <p:cxnSp>
        <p:nvCxnSpPr>
          <p:cNvPr id="20" name="Straight Connector 19"/>
          <p:cNvCxnSpPr/>
          <p:nvPr/>
        </p:nvCxnSpPr>
        <p:spPr>
          <a:xfrm>
            <a:off x="2667000" y="1676400"/>
            <a:ext cx="1066800" cy="533400"/>
          </a:xfrm>
          <a:prstGeom prst="line">
            <a:avLst/>
          </a:prstGeom>
          <a:solidFill>
            <a:srgbClr val="3F8DE2"/>
          </a:solidFill>
          <a:ln w="28575" cmpd="sng">
            <a:solidFill>
              <a:schemeClr val="tx1"/>
            </a:solidFill>
            <a:tailEnd type="arrow"/>
          </a:ln>
          <a:effectLst/>
        </p:spPr>
        <p:style>
          <a:lnRef idx="1">
            <a:schemeClr val="accent1"/>
          </a:lnRef>
          <a:fillRef idx="3">
            <a:schemeClr val="accent1"/>
          </a:fillRef>
          <a:effectRef idx="2">
            <a:schemeClr val="accent1"/>
          </a:effectRef>
          <a:fontRef idx="minor">
            <a:schemeClr val="lt1"/>
          </a:fontRef>
        </p:style>
      </p:cxnSp>
      <p:sp>
        <p:nvSpPr>
          <p:cNvPr id="26" name="TextBox 25"/>
          <p:cNvSpPr txBox="1"/>
          <p:nvPr/>
        </p:nvSpPr>
        <p:spPr>
          <a:xfrm>
            <a:off x="5758631" y="4267200"/>
            <a:ext cx="3385369" cy="1815882"/>
          </a:xfrm>
          <a:prstGeom prst="rect">
            <a:avLst/>
          </a:prstGeom>
          <a:noFill/>
        </p:spPr>
        <p:txBody>
          <a:bodyPr wrap="square" rtlCol="0">
            <a:spAutoFit/>
          </a:bodyPr>
          <a:lstStyle/>
          <a:p>
            <a:pPr algn="ctr"/>
            <a:r>
              <a:rPr lang="en-US" sz="2800" dirty="0" smtClean="0">
                <a:solidFill>
                  <a:srgbClr val="008000"/>
                </a:solidFill>
                <a:latin typeface="Arial"/>
                <a:cs typeface="Arial"/>
              </a:rPr>
              <a:t>Can the effects of both be predicted from their separate effects?</a:t>
            </a:r>
            <a:endParaRPr lang="en-US" sz="2800" dirty="0">
              <a:solidFill>
                <a:srgbClr val="008000"/>
              </a:solidFill>
              <a:latin typeface="Arial"/>
              <a:cs typeface="Arial"/>
            </a:endParaRPr>
          </a:p>
        </p:txBody>
      </p:sp>
    </p:spTree>
    <p:extLst>
      <p:ext uri="{BB962C8B-B14F-4D97-AF65-F5344CB8AC3E}">
        <p14:creationId xmlns:p14="http://schemas.microsoft.com/office/powerpoint/2010/main" val="239327044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A38365"/>
        </a:solidFill>
        <a:effectLst/>
      </p:bgPr>
    </p:bg>
    <p:spTree>
      <p:nvGrpSpPr>
        <p:cNvPr id="1" name=""/>
        <p:cNvGrpSpPr/>
        <p:nvPr/>
      </p:nvGrpSpPr>
      <p:grpSpPr>
        <a:xfrm>
          <a:off x="0" y="0"/>
          <a:ext cx="0" cy="0"/>
          <a:chOff x="0" y="0"/>
          <a:chExt cx="0" cy="0"/>
        </a:xfrm>
      </p:grpSpPr>
      <p:pic>
        <p:nvPicPr>
          <p:cNvPr id="3" name="Picture 2" descr="light_night_experiment.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 name="Picture 1"/>
          <p:cNvPicPr>
            <a:picLocks noChangeAspect="1"/>
          </p:cNvPicPr>
          <p:nvPr/>
        </p:nvPicPr>
        <p:blipFill>
          <a:blip r:embed="rId3"/>
          <a:stretch>
            <a:fillRect/>
          </a:stretch>
        </p:blipFill>
        <p:spPr>
          <a:xfrm>
            <a:off x="0" y="-1"/>
            <a:ext cx="1905000" cy="2005263"/>
          </a:xfrm>
          <a:prstGeom prst="rect">
            <a:avLst/>
          </a:prstGeom>
        </p:spPr>
      </p:pic>
      <p:sp>
        <p:nvSpPr>
          <p:cNvPr id="8" name="TextBox 7"/>
          <p:cNvSpPr txBox="1"/>
          <p:nvPr/>
        </p:nvSpPr>
        <p:spPr>
          <a:xfrm>
            <a:off x="1981200" y="152400"/>
            <a:ext cx="2209800" cy="830997"/>
          </a:xfrm>
          <a:prstGeom prst="rect">
            <a:avLst/>
          </a:prstGeom>
          <a:noFill/>
        </p:spPr>
        <p:txBody>
          <a:bodyPr wrap="square" rtlCol="0">
            <a:spAutoFit/>
          </a:bodyPr>
          <a:lstStyle/>
          <a:p>
            <a:r>
              <a:rPr lang="en-US" dirty="0" smtClean="0">
                <a:solidFill>
                  <a:schemeClr val="bg1"/>
                </a:solidFill>
                <a:latin typeface="Arial"/>
                <a:cs typeface="Arial"/>
              </a:rPr>
              <a:t>C7</a:t>
            </a:r>
            <a:endParaRPr lang="en-US" dirty="0">
              <a:solidFill>
                <a:schemeClr val="bg1"/>
              </a:solidFill>
              <a:latin typeface="Arial"/>
              <a:cs typeface="Arial"/>
            </a:endParaRPr>
          </a:p>
          <a:p>
            <a:r>
              <a:rPr lang="en-US" dirty="0" smtClean="0">
                <a:solidFill>
                  <a:schemeClr val="bg1"/>
                </a:solidFill>
                <a:latin typeface="Arial"/>
                <a:cs typeface="Arial"/>
              </a:rPr>
              <a:t>Visual hunter</a:t>
            </a:r>
            <a:endParaRPr lang="en-US" dirty="0">
              <a:solidFill>
                <a:schemeClr val="bg1"/>
              </a:solidFill>
              <a:latin typeface="Arial"/>
              <a:cs typeface="Arial"/>
            </a:endParaRPr>
          </a:p>
        </p:txBody>
      </p:sp>
      <p:pic>
        <p:nvPicPr>
          <p:cNvPr id="13" name="Picture 1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343215" y="-37829"/>
            <a:ext cx="1800785" cy="1998465"/>
          </a:xfrm>
          <a:prstGeom prst="rect">
            <a:avLst/>
          </a:prstGeom>
        </p:spPr>
      </p:pic>
      <p:sp>
        <p:nvSpPr>
          <p:cNvPr id="14" name="TextBox 13"/>
          <p:cNvSpPr txBox="1"/>
          <p:nvPr/>
        </p:nvSpPr>
        <p:spPr>
          <a:xfrm>
            <a:off x="4724400" y="152400"/>
            <a:ext cx="2590800" cy="830997"/>
          </a:xfrm>
          <a:prstGeom prst="rect">
            <a:avLst/>
          </a:prstGeom>
          <a:noFill/>
        </p:spPr>
        <p:txBody>
          <a:bodyPr wrap="square" rtlCol="0">
            <a:spAutoFit/>
          </a:bodyPr>
          <a:lstStyle/>
          <a:p>
            <a:r>
              <a:rPr lang="en-US" dirty="0" err="1" smtClean="0">
                <a:solidFill>
                  <a:schemeClr val="bg1"/>
                </a:solidFill>
                <a:latin typeface="Arial"/>
                <a:cs typeface="Arial"/>
              </a:rPr>
              <a:t>Cmac</a:t>
            </a:r>
            <a:endParaRPr lang="en-US" dirty="0" smtClean="0">
              <a:solidFill>
                <a:schemeClr val="bg1"/>
              </a:solidFill>
              <a:latin typeface="Arial"/>
              <a:cs typeface="Arial"/>
            </a:endParaRPr>
          </a:p>
          <a:p>
            <a:r>
              <a:rPr lang="en-US" dirty="0" smtClean="0">
                <a:solidFill>
                  <a:schemeClr val="bg1"/>
                </a:solidFill>
                <a:latin typeface="Arial"/>
                <a:cs typeface="Arial"/>
              </a:rPr>
              <a:t>Hunts in </a:t>
            </a:r>
            <a:r>
              <a:rPr lang="en-US" dirty="0" smtClean="0">
                <a:solidFill>
                  <a:schemeClr val="bg1"/>
                </a:solidFill>
                <a:latin typeface="Arial"/>
                <a:cs typeface="Arial"/>
              </a:rPr>
              <a:t>the dark</a:t>
            </a:r>
            <a:endParaRPr lang="en-US" dirty="0">
              <a:solidFill>
                <a:schemeClr val="bg1"/>
              </a:solidFill>
              <a:latin typeface="Arial"/>
              <a:cs typeface="Arial"/>
            </a:endParaRPr>
          </a:p>
        </p:txBody>
      </p:sp>
    </p:spTree>
    <p:extLst>
      <p:ext uri="{BB962C8B-B14F-4D97-AF65-F5344CB8AC3E}">
        <p14:creationId xmlns:p14="http://schemas.microsoft.com/office/powerpoint/2010/main" val="60367409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ight_night_experiment.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TextBox 6"/>
          <p:cNvSpPr txBox="1"/>
          <p:nvPr/>
        </p:nvSpPr>
        <p:spPr>
          <a:xfrm>
            <a:off x="381000" y="228600"/>
            <a:ext cx="3070973" cy="1938992"/>
          </a:xfrm>
          <a:prstGeom prst="rect">
            <a:avLst/>
          </a:prstGeom>
          <a:noFill/>
        </p:spPr>
        <p:txBody>
          <a:bodyPr wrap="none" rtlCol="0">
            <a:spAutoFit/>
          </a:bodyPr>
          <a:lstStyle/>
          <a:p>
            <a:r>
              <a:rPr lang="en-US" dirty="0" smtClean="0">
                <a:solidFill>
                  <a:schemeClr val="bg1"/>
                </a:solidFill>
                <a:latin typeface="Arial"/>
                <a:cs typeface="Arial"/>
              </a:rPr>
              <a:t>LEDs</a:t>
            </a:r>
          </a:p>
          <a:p>
            <a:endParaRPr lang="en-US" dirty="0">
              <a:solidFill>
                <a:schemeClr val="bg1"/>
              </a:solidFill>
              <a:latin typeface="Arial"/>
              <a:cs typeface="Arial"/>
            </a:endParaRPr>
          </a:p>
          <a:p>
            <a:r>
              <a:rPr lang="en-US" dirty="0">
                <a:solidFill>
                  <a:schemeClr val="bg1"/>
                </a:solidFill>
                <a:latin typeface="Arial"/>
                <a:cs typeface="Arial"/>
              </a:rPr>
              <a:t>Black </a:t>
            </a:r>
            <a:r>
              <a:rPr lang="en-US" dirty="0" smtClean="0">
                <a:solidFill>
                  <a:schemeClr val="bg1"/>
                </a:solidFill>
                <a:latin typeface="Arial"/>
                <a:cs typeface="Arial"/>
              </a:rPr>
              <a:t>bags of water</a:t>
            </a:r>
            <a:endParaRPr lang="en-US" dirty="0">
              <a:solidFill>
                <a:schemeClr val="bg1"/>
              </a:solidFill>
              <a:latin typeface="Arial"/>
              <a:cs typeface="Arial"/>
            </a:endParaRPr>
          </a:p>
          <a:p>
            <a:r>
              <a:rPr lang="en-US" dirty="0">
                <a:solidFill>
                  <a:schemeClr val="bg1"/>
                </a:solidFill>
                <a:latin typeface="Arial"/>
                <a:cs typeface="Arial"/>
              </a:rPr>
              <a:t>+2° C above ambient</a:t>
            </a:r>
          </a:p>
          <a:p>
            <a:endParaRPr lang="en-US" dirty="0" smtClean="0">
              <a:solidFill>
                <a:schemeClr val="bg1"/>
              </a:solidFill>
              <a:latin typeface="Arial"/>
              <a:cs typeface="Arial"/>
            </a:endParaRPr>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374201">
            <a:off x="7764042" y="2971145"/>
            <a:ext cx="1304123" cy="1308514"/>
          </a:xfrm>
          <a:prstGeom prst="rect">
            <a:avLst/>
          </a:prstGeom>
        </p:spPr>
      </p:pic>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374201">
            <a:off x="355214" y="2641024"/>
            <a:ext cx="867002" cy="869921"/>
          </a:xfrm>
          <a:prstGeom prst="rect">
            <a:avLst/>
          </a:prstGeom>
        </p:spPr>
      </p:pic>
      <p:sp>
        <p:nvSpPr>
          <p:cNvPr id="15" name="Oval 14"/>
          <p:cNvSpPr/>
          <p:nvPr/>
        </p:nvSpPr>
        <p:spPr bwMode="auto">
          <a:xfrm>
            <a:off x="4953000" y="3657600"/>
            <a:ext cx="990600" cy="838200"/>
          </a:xfrm>
          <a:prstGeom prst="ellipse">
            <a:avLst/>
          </a:prstGeom>
          <a:noFill/>
          <a:ln w="38100" cap="flat" cmpd="sng" algn="ctr">
            <a:solidFill>
              <a:srgbClr val="FFFF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16" name="Oval 15"/>
          <p:cNvSpPr/>
          <p:nvPr/>
        </p:nvSpPr>
        <p:spPr bwMode="auto">
          <a:xfrm>
            <a:off x="838200" y="3505200"/>
            <a:ext cx="838200" cy="685800"/>
          </a:xfrm>
          <a:prstGeom prst="ellipse">
            <a:avLst/>
          </a:prstGeom>
          <a:noFill/>
          <a:ln w="38100" cap="flat" cmpd="sng" algn="ctr">
            <a:solidFill>
              <a:srgbClr val="FFFF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sp>
        <p:nvSpPr>
          <p:cNvPr id="17" name="TextBox 16"/>
          <p:cNvSpPr txBox="1"/>
          <p:nvPr/>
        </p:nvSpPr>
        <p:spPr>
          <a:xfrm>
            <a:off x="5029200" y="228600"/>
            <a:ext cx="4114800" cy="1938992"/>
          </a:xfrm>
          <a:prstGeom prst="rect">
            <a:avLst/>
          </a:prstGeom>
          <a:noFill/>
        </p:spPr>
        <p:txBody>
          <a:bodyPr wrap="square" rtlCol="0">
            <a:spAutoFit/>
          </a:bodyPr>
          <a:lstStyle/>
          <a:p>
            <a:pPr lvl="0">
              <a:spcBef>
                <a:spcPts val="0"/>
              </a:spcBef>
              <a:buSzPct val="25000"/>
            </a:pPr>
            <a:r>
              <a:rPr lang="en" dirty="0" smtClean="0">
                <a:solidFill>
                  <a:schemeClr val="bg1"/>
                </a:solidFill>
                <a:latin typeface="Arial"/>
                <a:ea typeface="Calibri"/>
                <a:cs typeface="Arial"/>
                <a:sym typeface="Calibri"/>
              </a:rPr>
              <a:t>2</a:t>
            </a:r>
            <a:r>
              <a:rPr lang="en-US" dirty="0" smtClean="0">
                <a:solidFill>
                  <a:schemeClr val="bg1"/>
                </a:solidFill>
                <a:latin typeface="Arial"/>
                <a:ea typeface="Calibri"/>
                <a:cs typeface="Arial"/>
                <a:sym typeface="Calibri"/>
              </a:rPr>
              <a:t> </a:t>
            </a:r>
            <a:r>
              <a:rPr lang="en" dirty="0" smtClean="0">
                <a:solidFill>
                  <a:schemeClr val="bg1"/>
                </a:solidFill>
                <a:latin typeface="Arial"/>
                <a:ea typeface="Calibri"/>
                <a:cs typeface="Arial"/>
                <a:sym typeface="Calibri"/>
              </a:rPr>
              <a:t>x</a:t>
            </a:r>
            <a:r>
              <a:rPr lang="en-US" dirty="0" smtClean="0">
                <a:solidFill>
                  <a:schemeClr val="bg1"/>
                </a:solidFill>
                <a:latin typeface="Arial"/>
                <a:ea typeface="Calibri"/>
                <a:cs typeface="Arial"/>
                <a:sym typeface="Calibri"/>
              </a:rPr>
              <a:t> </a:t>
            </a:r>
            <a:r>
              <a:rPr lang="en" dirty="0" smtClean="0">
                <a:solidFill>
                  <a:schemeClr val="bg1"/>
                </a:solidFill>
                <a:latin typeface="Arial"/>
                <a:ea typeface="Calibri"/>
                <a:cs typeface="Arial"/>
                <a:sym typeface="Calibri"/>
              </a:rPr>
              <a:t>2</a:t>
            </a:r>
            <a:r>
              <a:rPr lang="en-US" dirty="0" smtClean="0">
                <a:solidFill>
                  <a:schemeClr val="bg1"/>
                </a:solidFill>
                <a:latin typeface="Arial"/>
                <a:ea typeface="Calibri"/>
                <a:cs typeface="Arial"/>
                <a:sym typeface="Calibri"/>
              </a:rPr>
              <a:t> </a:t>
            </a:r>
            <a:r>
              <a:rPr lang="en" dirty="0" smtClean="0">
                <a:solidFill>
                  <a:schemeClr val="bg1"/>
                </a:solidFill>
                <a:latin typeface="Arial"/>
                <a:ea typeface="Calibri"/>
                <a:cs typeface="Arial"/>
                <a:sym typeface="Calibri"/>
              </a:rPr>
              <a:t>x</a:t>
            </a:r>
            <a:r>
              <a:rPr lang="en-US" dirty="0" smtClean="0">
                <a:solidFill>
                  <a:schemeClr val="bg1"/>
                </a:solidFill>
                <a:latin typeface="Arial"/>
                <a:ea typeface="Calibri"/>
                <a:cs typeface="Arial"/>
                <a:sym typeface="Calibri"/>
              </a:rPr>
              <a:t> </a:t>
            </a:r>
            <a:r>
              <a:rPr lang="en" dirty="0" smtClean="0">
                <a:solidFill>
                  <a:schemeClr val="bg1"/>
                </a:solidFill>
                <a:latin typeface="Arial"/>
                <a:ea typeface="Calibri"/>
                <a:cs typeface="Arial"/>
                <a:sym typeface="Calibri"/>
              </a:rPr>
              <a:t>3 design</a:t>
            </a:r>
            <a:endParaRPr lang="en" dirty="0">
              <a:solidFill>
                <a:schemeClr val="bg1"/>
              </a:solidFill>
              <a:latin typeface="Arial"/>
              <a:ea typeface="Calibri"/>
              <a:cs typeface="Arial"/>
              <a:sym typeface="Calibri"/>
            </a:endParaRPr>
          </a:p>
          <a:p>
            <a:pPr lvl="0">
              <a:spcBef>
                <a:spcPts val="0"/>
              </a:spcBef>
              <a:buSzPct val="25000"/>
            </a:pPr>
            <a:r>
              <a:rPr lang="en" dirty="0" smtClean="0">
                <a:solidFill>
                  <a:schemeClr val="bg1"/>
                </a:solidFill>
                <a:latin typeface="Arial"/>
                <a:ea typeface="Calibri"/>
                <a:cs typeface="Arial"/>
                <a:sym typeface="Calibri"/>
              </a:rPr>
              <a:t>Light</a:t>
            </a:r>
            <a:r>
              <a:rPr lang="en-US" dirty="0" smtClean="0">
                <a:solidFill>
                  <a:schemeClr val="bg1"/>
                </a:solidFill>
                <a:latin typeface="Arial"/>
                <a:ea typeface="Calibri"/>
                <a:cs typeface="Arial"/>
                <a:sym typeface="Calibri"/>
              </a:rPr>
              <a:t> x Warming x Predators</a:t>
            </a:r>
            <a:endParaRPr lang="en" dirty="0" smtClean="0">
              <a:solidFill>
                <a:schemeClr val="bg1"/>
              </a:solidFill>
              <a:latin typeface="Arial"/>
              <a:ea typeface="Calibri"/>
              <a:cs typeface="Arial"/>
              <a:sym typeface="Calibri"/>
            </a:endParaRPr>
          </a:p>
          <a:p>
            <a:pPr lvl="0">
              <a:spcBef>
                <a:spcPts val="0"/>
              </a:spcBef>
              <a:buSzPct val="25000"/>
            </a:pPr>
            <a:endParaRPr lang="en-US" dirty="0">
              <a:solidFill>
                <a:schemeClr val="bg1"/>
              </a:solidFill>
              <a:latin typeface="Arial"/>
              <a:ea typeface="Calibri"/>
              <a:cs typeface="Arial"/>
              <a:sym typeface="Calibri"/>
            </a:endParaRPr>
          </a:p>
          <a:p>
            <a:pPr>
              <a:spcBef>
                <a:spcPts val="0"/>
              </a:spcBef>
              <a:buSzPct val="25000"/>
            </a:pPr>
            <a:r>
              <a:rPr lang="en" dirty="0">
                <a:solidFill>
                  <a:schemeClr val="bg1"/>
                </a:solidFill>
                <a:latin typeface="Arial"/>
                <a:ea typeface="Calibri"/>
                <a:cs typeface="Arial"/>
                <a:sym typeface="Calibri"/>
              </a:rPr>
              <a:t>96 cages for 9 days</a:t>
            </a:r>
          </a:p>
          <a:p>
            <a:pPr lvl="0">
              <a:spcBef>
                <a:spcPts val="0"/>
              </a:spcBef>
              <a:buSzPct val="25000"/>
            </a:pPr>
            <a:endParaRPr lang="en" dirty="0">
              <a:solidFill>
                <a:schemeClr val="bg1"/>
              </a:solidFill>
              <a:latin typeface="Arial"/>
              <a:ea typeface="Calibri"/>
              <a:cs typeface="Arial"/>
              <a:sym typeface="Calibri"/>
            </a:endParaRPr>
          </a:p>
        </p:txBody>
      </p:sp>
    </p:spTree>
    <p:extLst>
      <p:ext uri="{BB962C8B-B14F-4D97-AF65-F5344CB8AC3E}">
        <p14:creationId xmlns:p14="http://schemas.microsoft.com/office/powerpoint/2010/main" val="428778423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39682" y="7534"/>
            <a:ext cx="5715000" cy="523220"/>
          </a:xfrm>
          <a:prstGeom prst="rect">
            <a:avLst/>
          </a:prstGeom>
          <a:noFill/>
        </p:spPr>
        <p:txBody>
          <a:bodyPr wrap="square" rtlCol="0">
            <a:spAutoFit/>
          </a:bodyPr>
          <a:lstStyle/>
          <a:p>
            <a:pPr algn="ctr"/>
            <a:r>
              <a:rPr lang="en-US" sz="2800" b="1" dirty="0" smtClean="0">
                <a:latin typeface="Arial"/>
                <a:cs typeface="Arial"/>
              </a:rPr>
              <a:t>Scale</a:t>
            </a:r>
            <a:endParaRPr lang="en-US" sz="2800" dirty="0" smtClean="0">
              <a:solidFill>
                <a:srgbClr val="0000FF"/>
              </a:solidFill>
              <a:latin typeface="Arial"/>
              <a:cs typeface="Arial"/>
            </a:endParaRPr>
          </a:p>
        </p:txBody>
      </p:sp>
      <p:cxnSp>
        <p:nvCxnSpPr>
          <p:cNvPr id="3" name="Straight Arrow Connector 2"/>
          <p:cNvCxnSpPr/>
          <p:nvPr/>
        </p:nvCxnSpPr>
        <p:spPr bwMode="auto">
          <a:xfrm>
            <a:off x="2149282" y="1760134"/>
            <a:ext cx="4419600" cy="2828"/>
          </a:xfrm>
          <a:prstGeom prst="straightConnector1">
            <a:avLst/>
          </a:prstGeom>
          <a:solidFill>
            <a:schemeClr val="accent1"/>
          </a:solidFill>
          <a:ln w="38100" cap="flat" cmpd="sng" algn="ctr">
            <a:solidFill>
              <a:srgbClr val="0000FF"/>
            </a:solidFill>
            <a:prstDash val="solid"/>
            <a:round/>
            <a:headEnd type="arrow"/>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 name="TextBox 4"/>
          <p:cNvSpPr txBox="1"/>
          <p:nvPr/>
        </p:nvSpPr>
        <p:spPr>
          <a:xfrm>
            <a:off x="3749482" y="1229562"/>
            <a:ext cx="1861507" cy="461665"/>
          </a:xfrm>
          <a:prstGeom prst="rect">
            <a:avLst/>
          </a:prstGeom>
          <a:noFill/>
        </p:spPr>
        <p:txBody>
          <a:bodyPr wrap="none" rtlCol="0">
            <a:spAutoFit/>
          </a:bodyPr>
          <a:lstStyle/>
          <a:p>
            <a:r>
              <a:rPr lang="en-US" dirty="0" smtClean="0">
                <a:solidFill>
                  <a:srgbClr val="0000FF"/>
                </a:solidFill>
                <a:latin typeface="Arial"/>
                <a:cs typeface="Arial"/>
              </a:rPr>
              <a:t>organization</a:t>
            </a:r>
            <a:endParaRPr lang="en-US" dirty="0">
              <a:solidFill>
                <a:srgbClr val="0000FF"/>
              </a:solidFill>
              <a:latin typeface="Arial"/>
              <a:cs typeface="Arial"/>
            </a:endParaRPr>
          </a:p>
        </p:txBody>
      </p:sp>
      <p:sp>
        <p:nvSpPr>
          <p:cNvPr id="8" name="TextBox 7"/>
          <p:cNvSpPr txBox="1"/>
          <p:nvPr/>
        </p:nvSpPr>
        <p:spPr>
          <a:xfrm>
            <a:off x="168082" y="464734"/>
            <a:ext cx="1625766" cy="461665"/>
          </a:xfrm>
          <a:prstGeom prst="rect">
            <a:avLst/>
          </a:prstGeom>
          <a:solidFill>
            <a:schemeClr val="bg1">
              <a:alpha val="0"/>
            </a:schemeClr>
          </a:solidFill>
        </p:spPr>
        <p:txBody>
          <a:bodyPr wrap="none" rtlCol="0">
            <a:spAutoFit/>
          </a:bodyPr>
          <a:lstStyle/>
          <a:p>
            <a:r>
              <a:rPr lang="en-US" dirty="0" smtClean="0">
                <a:latin typeface="Arial"/>
                <a:cs typeface="Arial"/>
              </a:rPr>
              <a:t>individuals</a:t>
            </a:r>
            <a:endParaRPr lang="en-US" dirty="0">
              <a:latin typeface="Arial"/>
              <a:cs typeface="Arial"/>
            </a:endParaRPr>
          </a:p>
        </p:txBody>
      </p:sp>
      <p:sp>
        <p:nvSpPr>
          <p:cNvPr id="9" name="TextBox 8"/>
          <p:cNvSpPr txBox="1"/>
          <p:nvPr/>
        </p:nvSpPr>
        <p:spPr>
          <a:xfrm>
            <a:off x="7254682" y="236134"/>
            <a:ext cx="1587694" cy="461665"/>
          </a:xfrm>
          <a:prstGeom prst="rect">
            <a:avLst/>
          </a:prstGeom>
          <a:solidFill>
            <a:schemeClr val="bg1">
              <a:alpha val="0"/>
            </a:schemeClr>
          </a:solidFill>
        </p:spPr>
        <p:txBody>
          <a:bodyPr wrap="none" rtlCol="0">
            <a:spAutoFit/>
          </a:bodyPr>
          <a:lstStyle/>
          <a:p>
            <a:r>
              <a:rPr lang="en-US" dirty="0" smtClean="0">
                <a:latin typeface="Arial"/>
                <a:cs typeface="Arial"/>
              </a:rPr>
              <a:t>food webs</a:t>
            </a:r>
            <a:endParaRPr lang="en-US" dirty="0">
              <a:latin typeface="Arial"/>
              <a:cs typeface="Arial"/>
            </a:endParaRPr>
          </a:p>
        </p:txBody>
      </p:sp>
      <p:pic>
        <p:nvPicPr>
          <p:cNvPr id="23" name="Picture 22" descr="aphid adult and first instar.psd"/>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a:off x="168082" y="845734"/>
            <a:ext cx="1562072" cy="1752600"/>
          </a:xfrm>
          <a:prstGeom prst="rect">
            <a:avLst/>
          </a:prstGeom>
        </p:spPr>
      </p:pic>
      <p:grpSp>
        <p:nvGrpSpPr>
          <p:cNvPr id="2" name="Group 1"/>
          <p:cNvGrpSpPr/>
          <p:nvPr/>
        </p:nvGrpSpPr>
        <p:grpSpPr>
          <a:xfrm>
            <a:off x="6705600" y="845734"/>
            <a:ext cx="2254057" cy="1986574"/>
            <a:chOff x="2634768" y="2895600"/>
            <a:chExt cx="4632807" cy="3917703"/>
          </a:xfrm>
        </p:grpSpPr>
        <p:pic>
          <p:nvPicPr>
            <p:cNvPr id="38" name="Picture 4" descr="http://www.news.wisc.edu/newsphotos/images/ladybug.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634768" y="3932655"/>
              <a:ext cx="1150619" cy="1286901"/>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descr="aphid adult and first instar.psd"/>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10800000">
              <a:off x="2634768" y="5435388"/>
              <a:ext cx="1228119" cy="1377915"/>
            </a:xfrm>
            <a:prstGeom prst="rect">
              <a:avLst/>
            </a:prstGeom>
          </p:spPr>
        </p:pic>
        <p:sp>
          <p:nvSpPr>
            <p:cNvPr id="10" name="Oval 2"/>
            <p:cNvSpPr>
              <a:spLocks noChangeArrowheads="1"/>
            </p:cNvSpPr>
            <p:nvPr/>
          </p:nvSpPr>
          <p:spPr bwMode="auto">
            <a:xfrm>
              <a:off x="3649663" y="2898775"/>
              <a:ext cx="804862" cy="777875"/>
            </a:xfrm>
            <a:prstGeom prst="ellipse">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 name="Line 5"/>
            <p:cNvSpPr>
              <a:spLocks noChangeShapeType="1"/>
            </p:cNvSpPr>
            <p:nvPr/>
          </p:nvSpPr>
          <p:spPr bwMode="auto">
            <a:xfrm>
              <a:off x="6061075" y="5872163"/>
              <a:ext cx="366713"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3" name="Line 6"/>
            <p:cNvSpPr>
              <a:spLocks noChangeShapeType="1"/>
            </p:cNvSpPr>
            <p:nvPr/>
          </p:nvSpPr>
          <p:spPr bwMode="auto">
            <a:xfrm flipH="1">
              <a:off x="4494213" y="4927600"/>
              <a:ext cx="69850" cy="579438"/>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 name="Line 7"/>
            <p:cNvSpPr>
              <a:spLocks noChangeShapeType="1"/>
            </p:cNvSpPr>
            <p:nvPr/>
          </p:nvSpPr>
          <p:spPr bwMode="auto">
            <a:xfrm flipH="1">
              <a:off x="5734050" y="4895850"/>
              <a:ext cx="69850" cy="593725"/>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 name="Line 8"/>
            <p:cNvSpPr>
              <a:spLocks noChangeShapeType="1"/>
            </p:cNvSpPr>
            <p:nvPr/>
          </p:nvSpPr>
          <p:spPr bwMode="auto">
            <a:xfrm flipH="1">
              <a:off x="3733799" y="4794251"/>
              <a:ext cx="587375" cy="61595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 name="Line 9"/>
            <p:cNvSpPr>
              <a:spLocks noChangeShapeType="1"/>
            </p:cNvSpPr>
            <p:nvPr/>
          </p:nvSpPr>
          <p:spPr bwMode="auto">
            <a:xfrm flipH="1">
              <a:off x="4784725" y="4849813"/>
              <a:ext cx="831850" cy="747712"/>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7" name="Line 10"/>
            <p:cNvSpPr>
              <a:spLocks noChangeShapeType="1"/>
            </p:cNvSpPr>
            <p:nvPr/>
          </p:nvSpPr>
          <p:spPr bwMode="auto">
            <a:xfrm flipH="1">
              <a:off x="6038850" y="3635375"/>
              <a:ext cx="196850" cy="549275"/>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8" name="Line 11"/>
            <p:cNvSpPr>
              <a:spLocks noChangeShapeType="1"/>
            </p:cNvSpPr>
            <p:nvPr/>
          </p:nvSpPr>
          <p:spPr bwMode="auto">
            <a:xfrm flipH="1">
              <a:off x="3733799" y="4762500"/>
              <a:ext cx="1766888" cy="9525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9" name="Line 12"/>
            <p:cNvSpPr>
              <a:spLocks noChangeShapeType="1"/>
            </p:cNvSpPr>
            <p:nvPr/>
          </p:nvSpPr>
          <p:spPr bwMode="auto">
            <a:xfrm>
              <a:off x="4213225" y="3644900"/>
              <a:ext cx="268288" cy="522288"/>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0" name="Line 13"/>
            <p:cNvSpPr>
              <a:spLocks noChangeShapeType="1"/>
            </p:cNvSpPr>
            <p:nvPr/>
          </p:nvSpPr>
          <p:spPr bwMode="auto">
            <a:xfrm>
              <a:off x="6526213" y="3643313"/>
              <a:ext cx="268287" cy="1820862"/>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 name="Oval 17"/>
            <p:cNvSpPr>
              <a:spLocks noChangeArrowheads="1"/>
            </p:cNvSpPr>
            <p:nvPr/>
          </p:nvSpPr>
          <p:spPr bwMode="auto">
            <a:xfrm>
              <a:off x="6019800" y="2895600"/>
              <a:ext cx="804863" cy="777875"/>
            </a:xfrm>
            <a:prstGeom prst="ellipse">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 name="Oval 19"/>
            <p:cNvSpPr>
              <a:spLocks noChangeArrowheads="1"/>
            </p:cNvSpPr>
            <p:nvPr/>
          </p:nvSpPr>
          <p:spPr bwMode="auto">
            <a:xfrm>
              <a:off x="5481638" y="4151313"/>
              <a:ext cx="804862" cy="777875"/>
            </a:xfrm>
            <a:prstGeom prst="ellipse">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 name="Oval 20"/>
            <p:cNvSpPr>
              <a:spLocks noChangeArrowheads="1"/>
            </p:cNvSpPr>
            <p:nvPr/>
          </p:nvSpPr>
          <p:spPr bwMode="auto">
            <a:xfrm>
              <a:off x="4222750" y="4149725"/>
              <a:ext cx="804863" cy="777875"/>
            </a:xfrm>
            <a:prstGeom prst="ellipse">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9" name="Oval 21"/>
            <p:cNvSpPr>
              <a:spLocks noChangeArrowheads="1"/>
            </p:cNvSpPr>
            <p:nvPr/>
          </p:nvSpPr>
          <p:spPr bwMode="auto">
            <a:xfrm>
              <a:off x="6462713" y="5500688"/>
              <a:ext cx="804862" cy="777875"/>
            </a:xfrm>
            <a:prstGeom prst="ellipse">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0" name="Oval 22"/>
            <p:cNvSpPr>
              <a:spLocks noChangeArrowheads="1"/>
            </p:cNvSpPr>
            <p:nvPr/>
          </p:nvSpPr>
          <p:spPr bwMode="auto">
            <a:xfrm>
              <a:off x="5275263" y="5499100"/>
              <a:ext cx="804862" cy="777875"/>
            </a:xfrm>
            <a:prstGeom prst="ellipse">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1" name="Oval 23"/>
            <p:cNvSpPr>
              <a:spLocks noChangeArrowheads="1"/>
            </p:cNvSpPr>
            <p:nvPr/>
          </p:nvSpPr>
          <p:spPr bwMode="auto">
            <a:xfrm>
              <a:off x="4086225" y="5495925"/>
              <a:ext cx="804863" cy="777875"/>
            </a:xfrm>
            <a:prstGeom prst="ellipse">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3" name="Line 25"/>
            <p:cNvSpPr>
              <a:spLocks noChangeShapeType="1"/>
            </p:cNvSpPr>
            <p:nvPr/>
          </p:nvSpPr>
          <p:spPr bwMode="auto">
            <a:xfrm>
              <a:off x="3684588" y="5895975"/>
              <a:ext cx="366712"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4" name="Line 26"/>
            <p:cNvSpPr>
              <a:spLocks noChangeShapeType="1"/>
            </p:cNvSpPr>
            <p:nvPr/>
          </p:nvSpPr>
          <p:spPr bwMode="auto">
            <a:xfrm>
              <a:off x="4895850" y="5876925"/>
              <a:ext cx="366713"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1" name="Line 14"/>
            <p:cNvSpPr>
              <a:spLocks noChangeShapeType="1"/>
            </p:cNvSpPr>
            <p:nvPr/>
          </p:nvSpPr>
          <p:spPr bwMode="auto">
            <a:xfrm flipH="1">
              <a:off x="3465513" y="3648075"/>
              <a:ext cx="411162" cy="549275"/>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2" name="Line 15"/>
            <p:cNvSpPr>
              <a:spLocks noChangeShapeType="1"/>
            </p:cNvSpPr>
            <p:nvPr/>
          </p:nvSpPr>
          <p:spPr bwMode="auto">
            <a:xfrm>
              <a:off x="3559175" y="4826000"/>
              <a:ext cx="635000" cy="7620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 name="Line 4"/>
            <p:cNvSpPr>
              <a:spLocks noChangeShapeType="1"/>
            </p:cNvSpPr>
            <p:nvPr/>
          </p:nvSpPr>
          <p:spPr bwMode="auto">
            <a:xfrm flipH="1">
              <a:off x="3311525" y="4916488"/>
              <a:ext cx="0" cy="595312"/>
            </a:xfrm>
            <a:prstGeom prst="line">
              <a:avLst/>
            </a:prstGeom>
            <a:noFill/>
            <a:ln w="50800">
              <a:solidFill>
                <a:schemeClr val="tx1"/>
              </a:solidFill>
              <a:round/>
              <a:headEnd type="triangle" w="med" len="sm"/>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Tree>
    <p:extLst>
      <p:ext uri="{BB962C8B-B14F-4D97-AF65-F5344CB8AC3E}">
        <p14:creationId xmlns:p14="http://schemas.microsoft.com/office/powerpoint/2010/main" val="236643338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cstate="screen">
            <a:extLst>
              <a:ext uri="{28A0092B-C50C-407E-A947-70E740481C1C}">
                <a14:useLocalDpi xmlns:a14="http://schemas.microsoft.com/office/drawing/2010/main"/>
              </a:ext>
            </a:extLst>
          </a:blip>
          <a:srcRect l="1139" t="1836" b="1915"/>
          <a:stretch/>
        </p:blipFill>
        <p:spPr>
          <a:xfrm>
            <a:off x="4913194" y="3186010"/>
            <a:ext cx="4214438" cy="3241711"/>
          </a:xfrm>
          <a:prstGeom prst="rect">
            <a:avLst/>
          </a:prstGeom>
        </p:spPr>
      </p:pic>
      <p:sp>
        <p:nvSpPr>
          <p:cNvPr id="35" name="Rectangle 34"/>
          <p:cNvSpPr/>
          <p:nvPr/>
        </p:nvSpPr>
        <p:spPr>
          <a:xfrm>
            <a:off x="6477000" y="2590800"/>
            <a:ext cx="2667000" cy="3962400"/>
          </a:xfrm>
          <a:prstGeom prst="rect">
            <a:avLst/>
          </a:prstGeom>
          <a:solidFill>
            <a:schemeClr val="bg1"/>
          </a:solidFill>
          <a:ln w="762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9" name="Group 18"/>
          <p:cNvGrpSpPr/>
          <p:nvPr/>
        </p:nvGrpSpPr>
        <p:grpSpPr>
          <a:xfrm>
            <a:off x="2453744" y="665356"/>
            <a:ext cx="2518562" cy="4059043"/>
            <a:chOff x="3657600" y="762000"/>
            <a:chExt cx="3556562" cy="5943599"/>
          </a:xfrm>
        </p:grpSpPr>
        <p:grpSp>
          <p:nvGrpSpPr>
            <p:cNvPr id="20" name="Group 19"/>
            <p:cNvGrpSpPr/>
            <p:nvPr/>
          </p:nvGrpSpPr>
          <p:grpSpPr>
            <a:xfrm rot="2455188">
              <a:off x="4318227" y="3944581"/>
              <a:ext cx="645756" cy="629402"/>
              <a:chOff x="2239284" y="1948540"/>
              <a:chExt cx="645756" cy="629402"/>
            </a:xfrm>
          </p:grpSpPr>
          <p:cxnSp>
            <p:nvCxnSpPr>
              <p:cNvPr id="38" name="Straight Connector 37"/>
              <p:cNvCxnSpPr/>
              <p:nvPr/>
            </p:nvCxnSpPr>
            <p:spPr>
              <a:xfrm>
                <a:off x="2390670" y="1948540"/>
                <a:ext cx="494370" cy="534517"/>
              </a:xfrm>
              <a:prstGeom prst="line">
                <a:avLst/>
              </a:prstGeom>
              <a:noFill/>
              <a:ln w="28575" cmpd="sng">
                <a:solidFill>
                  <a:schemeClr val="tx1"/>
                </a:solidFill>
                <a:tailEnd type="arrow"/>
              </a:ln>
              <a:effectLst/>
            </p:spPr>
            <p:style>
              <a:lnRef idx="1">
                <a:schemeClr val="accent1"/>
              </a:lnRef>
              <a:fillRef idx="3">
                <a:schemeClr val="accent1"/>
              </a:fillRef>
              <a:effectRef idx="2">
                <a:schemeClr val="accent1"/>
              </a:effectRef>
              <a:fontRef idx="minor">
                <a:schemeClr val="lt1"/>
              </a:fontRef>
            </p:style>
          </p:cxnSp>
          <p:cxnSp>
            <p:nvCxnSpPr>
              <p:cNvPr id="39" name="Straight Connector 38"/>
              <p:cNvCxnSpPr/>
              <p:nvPr/>
            </p:nvCxnSpPr>
            <p:spPr>
              <a:xfrm flipH="1" flipV="1">
                <a:off x="2239284" y="2057634"/>
                <a:ext cx="414831" cy="520308"/>
              </a:xfrm>
              <a:prstGeom prst="line">
                <a:avLst/>
              </a:prstGeom>
              <a:noFill/>
              <a:ln w="28575" cmpd="sng">
                <a:solidFill>
                  <a:schemeClr val="tx1"/>
                </a:solidFill>
                <a:tailEnd type="arrow"/>
              </a:ln>
              <a:effectLst/>
            </p:spPr>
            <p:style>
              <a:lnRef idx="1">
                <a:schemeClr val="accent1"/>
              </a:lnRef>
              <a:fillRef idx="3">
                <a:schemeClr val="accent1"/>
              </a:fillRef>
              <a:effectRef idx="2">
                <a:schemeClr val="accent1"/>
              </a:effectRef>
              <a:fontRef idx="minor">
                <a:schemeClr val="lt1"/>
              </a:fontRef>
            </p:style>
          </p:cxnSp>
        </p:grpSp>
        <p:sp>
          <p:nvSpPr>
            <p:cNvPr id="21" name="TextBox 20"/>
            <p:cNvSpPr txBox="1"/>
            <p:nvPr/>
          </p:nvSpPr>
          <p:spPr>
            <a:xfrm>
              <a:off x="5334000" y="762000"/>
              <a:ext cx="1880162" cy="954107"/>
            </a:xfrm>
            <a:prstGeom prst="rect">
              <a:avLst/>
            </a:prstGeom>
            <a:noFill/>
          </p:spPr>
          <p:txBody>
            <a:bodyPr wrap="square" rtlCol="0" anchor="t" anchorCtr="0">
              <a:spAutoFit/>
            </a:bodyPr>
            <a:lstStyle/>
            <a:p>
              <a:pPr algn="ctr"/>
              <a:r>
                <a:rPr lang="en-US" sz="2800" dirty="0" smtClean="0">
                  <a:solidFill>
                    <a:schemeClr val="bg1"/>
                  </a:solidFill>
                </a:rPr>
                <a:t>Light</a:t>
              </a:r>
              <a:br>
                <a:rPr lang="en-US" sz="2800" dirty="0" smtClean="0">
                  <a:solidFill>
                    <a:schemeClr val="bg1"/>
                  </a:solidFill>
                </a:rPr>
              </a:br>
              <a:r>
                <a:rPr lang="en-US" sz="2800" dirty="0" smtClean="0">
                  <a:solidFill>
                    <a:schemeClr val="bg1"/>
                  </a:solidFill>
                </a:rPr>
                <a:t>pollution</a:t>
              </a:r>
              <a:endParaRPr lang="en-US" sz="2800" dirty="0">
                <a:solidFill>
                  <a:schemeClr val="bg1"/>
                </a:solidFill>
              </a:endParaRPr>
            </a:p>
          </p:txBody>
        </p:sp>
        <p:pic>
          <p:nvPicPr>
            <p:cNvPr id="22" name="Picture 2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57600" y="1752600"/>
              <a:ext cx="1905000" cy="2005263"/>
            </a:xfrm>
            <a:prstGeom prst="rect">
              <a:avLst/>
            </a:prstGeom>
          </p:spPr>
        </p:pic>
        <p:pic>
          <p:nvPicPr>
            <p:cNvPr id="23" name="Picture 22" descr="aphid adult and first instar.psd"/>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10800000">
              <a:off x="3733799" y="4648199"/>
              <a:ext cx="1833737" cy="2057400"/>
            </a:xfrm>
            <a:prstGeom prst="rect">
              <a:avLst/>
            </a:prstGeom>
          </p:spPr>
        </p:pic>
      </p:grpSp>
      <p:sp>
        <p:nvSpPr>
          <p:cNvPr id="29" name="TextBox 28"/>
          <p:cNvSpPr txBox="1"/>
          <p:nvPr/>
        </p:nvSpPr>
        <p:spPr>
          <a:xfrm rot="16200000">
            <a:off x="3972314" y="4638286"/>
            <a:ext cx="2209083" cy="400110"/>
          </a:xfrm>
          <a:prstGeom prst="rect">
            <a:avLst/>
          </a:prstGeom>
          <a:solidFill>
            <a:schemeClr val="bg1"/>
          </a:solidFill>
        </p:spPr>
        <p:txBody>
          <a:bodyPr wrap="none" rtlCol="0">
            <a:spAutoFit/>
          </a:bodyPr>
          <a:lstStyle/>
          <a:p>
            <a:r>
              <a:rPr lang="en-US" sz="2000" dirty="0" smtClean="0">
                <a:latin typeface="Arial"/>
                <a:cs typeface="Arial"/>
              </a:rPr>
              <a:t>Number of aphids</a:t>
            </a:r>
            <a:endParaRPr lang="en-US" sz="2000" dirty="0">
              <a:latin typeface="Arial"/>
              <a:cs typeface="Arial"/>
            </a:endParaRPr>
          </a:p>
        </p:txBody>
      </p:sp>
      <p:sp>
        <p:nvSpPr>
          <p:cNvPr id="12" name="TextBox 11"/>
          <p:cNvSpPr txBox="1"/>
          <p:nvPr/>
        </p:nvSpPr>
        <p:spPr>
          <a:xfrm>
            <a:off x="1905000" y="152400"/>
            <a:ext cx="2595582" cy="523220"/>
          </a:xfrm>
          <a:prstGeom prst="rect">
            <a:avLst/>
          </a:prstGeom>
          <a:noFill/>
        </p:spPr>
        <p:txBody>
          <a:bodyPr wrap="none" rtlCol="0">
            <a:spAutoFit/>
          </a:bodyPr>
          <a:lstStyle/>
          <a:p>
            <a:pPr algn="ctr"/>
            <a:r>
              <a:rPr lang="en-US" sz="2800" dirty="0" smtClean="0">
                <a:latin typeface="Arial"/>
                <a:cs typeface="Arial"/>
              </a:rPr>
              <a:t>Visual predator</a:t>
            </a:r>
            <a:endParaRPr lang="en-US" sz="2800" dirty="0">
              <a:latin typeface="Arial"/>
              <a:cs typeface="Arial"/>
            </a:endParaRPr>
          </a:p>
        </p:txBody>
      </p:sp>
    </p:spTree>
    <p:extLst>
      <p:ext uri="{BB962C8B-B14F-4D97-AF65-F5344CB8AC3E}">
        <p14:creationId xmlns:p14="http://schemas.microsoft.com/office/powerpoint/2010/main" val="77530304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cstate="screen">
            <a:extLst>
              <a:ext uri="{28A0092B-C50C-407E-A947-70E740481C1C}">
                <a14:useLocalDpi xmlns:a14="http://schemas.microsoft.com/office/drawing/2010/main"/>
              </a:ext>
            </a:extLst>
          </a:blip>
          <a:srcRect l="1139" t="1836" b="1915"/>
          <a:stretch/>
        </p:blipFill>
        <p:spPr>
          <a:xfrm>
            <a:off x="4913194" y="3186010"/>
            <a:ext cx="4214438" cy="3241711"/>
          </a:xfrm>
          <a:prstGeom prst="rect">
            <a:avLst/>
          </a:prstGeom>
        </p:spPr>
      </p:pic>
      <p:sp>
        <p:nvSpPr>
          <p:cNvPr id="35" name="Rectangle 34"/>
          <p:cNvSpPr/>
          <p:nvPr/>
        </p:nvSpPr>
        <p:spPr>
          <a:xfrm>
            <a:off x="7010400" y="2590800"/>
            <a:ext cx="2133600" cy="3962400"/>
          </a:xfrm>
          <a:prstGeom prst="rect">
            <a:avLst/>
          </a:prstGeom>
          <a:solidFill>
            <a:schemeClr val="bg1"/>
          </a:solidFill>
          <a:ln w="762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9" name="Group 18"/>
          <p:cNvGrpSpPr/>
          <p:nvPr/>
        </p:nvGrpSpPr>
        <p:grpSpPr>
          <a:xfrm>
            <a:off x="457200" y="457200"/>
            <a:ext cx="4515107" cy="4267199"/>
            <a:chOff x="838200" y="457200"/>
            <a:chExt cx="6375962" cy="6248399"/>
          </a:xfrm>
        </p:grpSpPr>
        <p:grpSp>
          <p:nvGrpSpPr>
            <p:cNvPr id="20" name="Group 19"/>
            <p:cNvGrpSpPr/>
            <p:nvPr/>
          </p:nvGrpSpPr>
          <p:grpSpPr>
            <a:xfrm rot="2455188">
              <a:off x="4318227" y="3944581"/>
              <a:ext cx="645756" cy="629402"/>
              <a:chOff x="2239284" y="1948540"/>
              <a:chExt cx="645756" cy="629402"/>
            </a:xfrm>
          </p:grpSpPr>
          <p:cxnSp>
            <p:nvCxnSpPr>
              <p:cNvPr id="38" name="Straight Connector 37"/>
              <p:cNvCxnSpPr/>
              <p:nvPr/>
            </p:nvCxnSpPr>
            <p:spPr>
              <a:xfrm>
                <a:off x="2390670" y="1948540"/>
                <a:ext cx="494370" cy="534517"/>
              </a:xfrm>
              <a:prstGeom prst="line">
                <a:avLst/>
              </a:prstGeom>
              <a:noFill/>
              <a:ln w="28575" cmpd="sng">
                <a:solidFill>
                  <a:schemeClr val="tx1"/>
                </a:solidFill>
                <a:tailEnd type="arrow"/>
              </a:ln>
              <a:effectLst/>
            </p:spPr>
            <p:style>
              <a:lnRef idx="1">
                <a:schemeClr val="accent1"/>
              </a:lnRef>
              <a:fillRef idx="3">
                <a:schemeClr val="accent1"/>
              </a:fillRef>
              <a:effectRef idx="2">
                <a:schemeClr val="accent1"/>
              </a:effectRef>
              <a:fontRef idx="minor">
                <a:schemeClr val="lt1"/>
              </a:fontRef>
            </p:style>
          </p:cxnSp>
          <p:cxnSp>
            <p:nvCxnSpPr>
              <p:cNvPr id="39" name="Straight Connector 38"/>
              <p:cNvCxnSpPr/>
              <p:nvPr/>
            </p:nvCxnSpPr>
            <p:spPr>
              <a:xfrm flipH="1" flipV="1">
                <a:off x="2239284" y="2057634"/>
                <a:ext cx="414831" cy="520308"/>
              </a:xfrm>
              <a:prstGeom prst="line">
                <a:avLst/>
              </a:prstGeom>
              <a:noFill/>
              <a:ln w="28575" cmpd="sng">
                <a:solidFill>
                  <a:schemeClr val="tx1"/>
                </a:solidFill>
                <a:tailEnd type="arrow"/>
              </a:ln>
              <a:effectLst/>
            </p:spPr>
            <p:style>
              <a:lnRef idx="1">
                <a:schemeClr val="accent1"/>
              </a:lnRef>
              <a:fillRef idx="3">
                <a:schemeClr val="accent1"/>
              </a:fillRef>
              <a:effectRef idx="2">
                <a:schemeClr val="accent1"/>
              </a:effectRef>
              <a:fontRef idx="minor">
                <a:schemeClr val="lt1"/>
              </a:fontRef>
            </p:style>
          </p:cxnSp>
        </p:grpSp>
        <p:sp>
          <p:nvSpPr>
            <p:cNvPr id="21" name="TextBox 20"/>
            <p:cNvSpPr txBox="1"/>
            <p:nvPr/>
          </p:nvSpPr>
          <p:spPr>
            <a:xfrm>
              <a:off x="5334000" y="762000"/>
              <a:ext cx="1880162" cy="954107"/>
            </a:xfrm>
            <a:prstGeom prst="rect">
              <a:avLst/>
            </a:prstGeom>
            <a:noFill/>
          </p:spPr>
          <p:txBody>
            <a:bodyPr wrap="square" rtlCol="0" anchor="t" anchorCtr="0">
              <a:spAutoFit/>
            </a:bodyPr>
            <a:lstStyle/>
            <a:p>
              <a:pPr algn="ctr"/>
              <a:r>
                <a:rPr lang="en-US" sz="2800" dirty="0" smtClean="0">
                  <a:solidFill>
                    <a:schemeClr val="bg1"/>
                  </a:solidFill>
                </a:rPr>
                <a:t>Light</a:t>
              </a:r>
              <a:br>
                <a:rPr lang="en-US" sz="2800" dirty="0" smtClean="0">
                  <a:solidFill>
                    <a:schemeClr val="bg1"/>
                  </a:solidFill>
                </a:rPr>
              </a:br>
              <a:r>
                <a:rPr lang="en-US" sz="2800" dirty="0" smtClean="0">
                  <a:solidFill>
                    <a:schemeClr val="bg1"/>
                  </a:solidFill>
                </a:rPr>
                <a:t>pollution</a:t>
              </a:r>
              <a:endParaRPr lang="en-US" sz="2800" dirty="0">
                <a:solidFill>
                  <a:schemeClr val="bg1"/>
                </a:solidFill>
              </a:endParaRPr>
            </a:p>
          </p:txBody>
        </p:sp>
        <p:pic>
          <p:nvPicPr>
            <p:cNvPr id="22" name="Picture 2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57600" y="1752600"/>
              <a:ext cx="1905000" cy="2005263"/>
            </a:xfrm>
            <a:prstGeom prst="rect">
              <a:avLst/>
            </a:prstGeom>
          </p:spPr>
        </p:pic>
        <p:pic>
          <p:nvPicPr>
            <p:cNvPr id="23" name="Picture 22" descr="aphid adult and first instar.psd"/>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10800000">
              <a:off x="3733799" y="4648199"/>
              <a:ext cx="1833737" cy="2057400"/>
            </a:xfrm>
            <a:prstGeom prst="rect">
              <a:avLst/>
            </a:prstGeom>
          </p:spPr>
        </p:pic>
        <p:sp>
          <p:nvSpPr>
            <p:cNvPr id="27" name="Hexagon 26"/>
            <p:cNvSpPr/>
            <p:nvPr/>
          </p:nvSpPr>
          <p:spPr>
            <a:xfrm>
              <a:off x="838200" y="457200"/>
              <a:ext cx="1880162" cy="1620829"/>
            </a:xfrm>
            <a:prstGeom prst="hexagon">
              <a:avLst/>
            </a:prstGeom>
            <a:solidFill>
              <a:srgbClr val="FF0000"/>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TextBox 27"/>
            <p:cNvSpPr txBox="1"/>
            <p:nvPr/>
          </p:nvSpPr>
          <p:spPr>
            <a:xfrm>
              <a:off x="838200" y="762000"/>
              <a:ext cx="1880162" cy="1036547"/>
            </a:xfrm>
            <a:prstGeom prst="rect">
              <a:avLst/>
            </a:prstGeom>
            <a:noFill/>
          </p:spPr>
          <p:txBody>
            <a:bodyPr wrap="square" rtlCol="0" anchor="t" anchorCtr="0">
              <a:spAutoFit/>
            </a:bodyPr>
            <a:lstStyle/>
            <a:p>
              <a:pPr algn="ctr"/>
              <a:r>
                <a:rPr lang="en-US" sz="2000" dirty="0" smtClean="0">
                  <a:solidFill>
                    <a:srgbClr val="000000"/>
                  </a:solidFill>
                </a:rPr>
                <a:t>Night warming</a:t>
              </a:r>
              <a:endParaRPr lang="en-US" sz="2000" dirty="0">
                <a:solidFill>
                  <a:srgbClr val="000000"/>
                </a:solidFill>
              </a:endParaRPr>
            </a:p>
          </p:txBody>
        </p:sp>
        <p:cxnSp>
          <p:nvCxnSpPr>
            <p:cNvPr id="30" name="Straight Connector 29"/>
            <p:cNvCxnSpPr/>
            <p:nvPr/>
          </p:nvCxnSpPr>
          <p:spPr>
            <a:xfrm>
              <a:off x="1752600" y="2209800"/>
              <a:ext cx="1981200" cy="2743200"/>
            </a:xfrm>
            <a:prstGeom prst="line">
              <a:avLst/>
            </a:prstGeom>
            <a:solidFill>
              <a:schemeClr val="accent6"/>
            </a:solidFill>
            <a:ln w="28575" cmpd="sng">
              <a:solidFill>
                <a:schemeClr val="tx1"/>
              </a:solidFill>
              <a:tailEnd type="arrow"/>
            </a:ln>
            <a:effectLst/>
          </p:spPr>
          <p:style>
            <a:lnRef idx="1">
              <a:schemeClr val="accent1"/>
            </a:lnRef>
            <a:fillRef idx="3">
              <a:schemeClr val="accent1"/>
            </a:fillRef>
            <a:effectRef idx="2">
              <a:schemeClr val="accent1"/>
            </a:effectRef>
            <a:fontRef idx="minor">
              <a:schemeClr val="lt1"/>
            </a:fontRef>
          </p:style>
        </p:cxnSp>
        <p:cxnSp>
          <p:nvCxnSpPr>
            <p:cNvPr id="31" name="Straight Connector 30"/>
            <p:cNvCxnSpPr/>
            <p:nvPr/>
          </p:nvCxnSpPr>
          <p:spPr>
            <a:xfrm>
              <a:off x="2667000" y="1676400"/>
              <a:ext cx="1066800" cy="533400"/>
            </a:xfrm>
            <a:prstGeom prst="line">
              <a:avLst/>
            </a:prstGeom>
            <a:solidFill>
              <a:srgbClr val="3F8DE2"/>
            </a:solidFill>
            <a:ln w="28575" cmpd="sng">
              <a:solidFill>
                <a:schemeClr val="tx1"/>
              </a:solidFill>
              <a:tailEnd type="arrow"/>
            </a:ln>
            <a:effectLst/>
          </p:spPr>
          <p:style>
            <a:lnRef idx="1">
              <a:schemeClr val="accent1"/>
            </a:lnRef>
            <a:fillRef idx="3">
              <a:schemeClr val="accent1"/>
            </a:fillRef>
            <a:effectRef idx="2">
              <a:schemeClr val="accent1"/>
            </a:effectRef>
            <a:fontRef idx="minor">
              <a:schemeClr val="lt1"/>
            </a:fontRef>
          </p:style>
        </p:cxnSp>
      </p:grpSp>
      <p:sp>
        <p:nvSpPr>
          <p:cNvPr id="29" name="TextBox 28"/>
          <p:cNvSpPr txBox="1"/>
          <p:nvPr/>
        </p:nvSpPr>
        <p:spPr>
          <a:xfrm rot="16200000">
            <a:off x="3972314" y="4638286"/>
            <a:ext cx="2209083" cy="400110"/>
          </a:xfrm>
          <a:prstGeom prst="rect">
            <a:avLst/>
          </a:prstGeom>
          <a:solidFill>
            <a:schemeClr val="bg1"/>
          </a:solidFill>
        </p:spPr>
        <p:txBody>
          <a:bodyPr wrap="none" rtlCol="0">
            <a:spAutoFit/>
          </a:bodyPr>
          <a:lstStyle/>
          <a:p>
            <a:r>
              <a:rPr lang="en-US" sz="2000" dirty="0" smtClean="0">
                <a:latin typeface="Arial"/>
                <a:cs typeface="Arial"/>
              </a:rPr>
              <a:t>Number of aphids</a:t>
            </a:r>
            <a:endParaRPr lang="en-US" sz="2000" dirty="0">
              <a:latin typeface="Arial"/>
              <a:cs typeface="Arial"/>
            </a:endParaRPr>
          </a:p>
        </p:txBody>
      </p:sp>
      <p:sp>
        <p:nvSpPr>
          <p:cNvPr id="16" name="TextBox 15"/>
          <p:cNvSpPr txBox="1"/>
          <p:nvPr/>
        </p:nvSpPr>
        <p:spPr>
          <a:xfrm>
            <a:off x="1905000" y="152400"/>
            <a:ext cx="2595582" cy="523220"/>
          </a:xfrm>
          <a:prstGeom prst="rect">
            <a:avLst/>
          </a:prstGeom>
          <a:noFill/>
        </p:spPr>
        <p:txBody>
          <a:bodyPr wrap="none" rtlCol="0">
            <a:spAutoFit/>
          </a:bodyPr>
          <a:lstStyle/>
          <a:p>
            <a:pPr algn="ctr"/>
            <a:r>
              <a:rPr lang="en-US" sz="2800" dirty="0" smtClean="0">
                <a:latin typeface="Arial"/>
                <a:cs typeface="Arial"/>
              </a:rPr>
              <a:t>Visual predator</a:t>
            </a:r>
            <a:endParaRPr lang="en-US" sz="2800" dirty="0">
              <a:latin typeface="Arial"/>
              <a:cs typeface="Arial"/>
            </a:endParaRPr>
          </a:p>
        </p:txBody>
      </p:sp>
    </p:spTree>
    <p:extLst>
      <p:ext uri="{BB962C8B-B14F-4D97-AF65-F5344CB8AC3E}">
        <p14:creationId xmlns:p14="http://schemas.microsoft.com/office/powerpoint/2010/main" val="77530304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cstate="screen">
            <a:extLst>
              <a:ext uri="{28A0092B-C50C-407E-A947-70E740481C1C}">
                <a14:useLocalDpi xmlns:a14="http://schemas.microsoft.com/office/drawing/2010/main"/>
              </a:ext>
            </a:extLst>
          </a:blip>
          <a:srcRect l="1139" t="1836" b="1915"/>
          <a:stretch/>
        </p:blipFill>
        <p:spPr>
          <a:xfrm>
            <a:off x="4913194" y="3186010"/>
            <a:ext cx="4214438" cy="3241711"/>
          </a:xfrm>
          <a:prstGeom prst="rect">
            <a:avLst/>
          </a:prstGeom>
        </p:spPr>
      </p:pic>
      <p:sp>
        <p:nvSpPr>
          <p:cNvPr id="35" name="Rectangle 34"/>
          <p:cNvSpPr/>
          <p:nvPr/>
        </p:nvSpPr>
        <p:spPr>
          <a:xfrm>
            <a:off x="7696200" y="2590800"/>
            <a:ext cx="1447800" cy="3962400"/>
          </a:xfrm>
          <a:prstGeom prst="rect">
            <a:avLst/>
          </a:prstGeom>
          <a:solidFill>
            <a:schemeClr val="bg1"/>
          </a:solidFill>
          <a:ln w="762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9" name="Group 18"/>
          <p:cNvGrpSpPr/>
          <p:nvPr/>
        </p:nvGrpSpPr>
        <p:grpSpPr>
          <a:xfrm>
            <a:off x="2453745" y="509239"/>
            <a:ext cx="3489855" cy="4215160"/>
            <a:chOff x="3657600" y="533400"/>
            <a:chExt cx="4928162" cy="6172199"/>
          </a:xfrm>
        </p:grpSpPr>
        <p:grpSp>
          <p:nvGrpSpPr>
            <p:cNvPr id="20" name="Group 19"/>
            <p:cNvGrpSpPr/>
            <p:nvPr/>
          </p:nvGrpSpPr>
          <p:grpSpPr>
            <a:xfrm rot="2455188">
              <a:off x="4318227" y="3944581"/>
              <a:ext cx="645756" cy="629402"/>
              <a:chOff x="2239284" y="1948540"/>
              <a:chExt cx="645756" cy="629402"/>
            </a:xfrm>
          </p:grpSpPr>
          <p:cxnSp>
            <p:nvCxnSpPr>
              <p:cNvPr id="38" name="Straight Connector 37"/>
              <p:cNvCxnSpPr/>
              <p:nvPr/>
            </p:nvCxnSpPr>
            <p:spPr>
              <a:xfrm>
                <a:off x="2390670" y="1948540"/>
                <a:ext cx="494370" cy="534517"/>
              </a:xfrm>
              <a:prstGeom prst="line">
                <a:avLst/>
              </a:prstGeom>
              <a:noFill/>
              <a:ln w="28575" cmpd="sng">
                <a:solidFill>
                  <a:schemeClr val="tx1"/>
                </a:solidFill>
                <a:tailEnd type="arrow"/>
              </a:ln>
              <a:effectLst/>
            </p:spPr>
            <p:style>
              <a:lnRef idx="1">
                <a:schemeClr val="accent1"/>
              </a:lnRef>
              <a:fillRef idx="3">
                <a:schemeClr val="accent1"/>
              </a:fillRef>
              <a:effectRef idx="2">
                <a:schemeClr val="accent1"/>
              </a:effectRef>
              <a:fontRef idx="minor">
                <a:schemeClr val="lt1"/>
              </a:fontRef>
            </p:style>
          </p:cxnSp>
          <p:cxnSp>
            <p:nvCxnSpPr>
              <p:cNvPr id="39" name="Straight Connector 38"/>
              <p:cNvCxnSpPr/>
              <p:nvPr/>
            </p:nvCxnSpPr>
            <p:spPr>
              <a:xfrm flipH="1" flipV="1">
                <a:off x="2239284" y="2057634"/>
                <a:ext cx="414831" cy="520308"/>
              </a:xfrm>
              <a:prstGeom prst="line">
                <a:avLst/>
              </a:prstGeom>
              <a:noFill/>
              <a:ln w="28575" cmpd="sng">
                <a:solidFill>
                  <a:schemeClr val="tx1"/>
                </a:solidFill>
                <a:tailEnd type="arrow"/>
              </a:ln>
              <a:effectLst/>
            </p:spPr>
            <p:style>
              <a:lnRef idx="1">
                <a:schemeClr val="accent1"/>
              </a:lnRef>
              <a:fillRef idx="3">
                <a:schemeClr val="accent1"/>
              </a:fillRef>
              <a:effectRef idx="2">
                <a:schemeClr val="accent1"/>
              </a:effectRef>
              <a:fontRef idx="minor">
                <a:schemeClr val="lt1"/>
              </a:fontRef>
            </p:style>
          </p:cxnSp>
        </p:grpSp>
        <p:sp>
          <p:nvSpPr>
            <p:cNvPr id="21" name="TextBox 20"/>
            <p:cNvSpPr txBox="1"/>
            <p:nvPr/>
          </p:nvSpPr>
          <p:spPr>
            <a:xfrm>
              <a:off x="5334000" y="762000"/>
              <a:ext cx="1880162" cy="954107"/>
            </a:xfrm>
            <a:prstGeom prst="rect">
              <a:avLst/>
            </a:prstGeom>
            <a:noFill/>
          </p:spPr>
          <p:txBody>
            <a:bodyPr wrap="square" rtlCol="0" anchor="t" anchorCtr="0">
              <a:spAutoFit/>
            </a:bodyPr>
            <a:lstStyle/>
            <a:p>
              <a:pPr algn="ctr"/>
              <a:r>
                <a:rPr lang="en-US" sz="2800" dirty="0" smtClean="0">
                  <a:solidFill>
                    <a:schemeClr val="bg1"/>
                  </a:solidFill>
                </a:rPr>
                <a:t>Light</a:t>
              </a:r>
              <a:br>
                <a:rPr lang="en-US" sz="2800" dirty="0" smtClean="0">
                  <a:solidFill>
                    <a:schemeClr val="bg1"/>
                  </a:solidFill>
                </a:rPr>
              </a:br>
              <a:r>
                <a:rPr lang="en-US" sz="2800" dirty="0" smtClean="0">
                  <a:solidFill>
                    <a:schemeClr val="bg1"/>
                  </a:solidFill>
                </a:rPr>
                <a:t>pollution</a:t>
              </a:r>
              <a:endParaRPr lang="en-US" sz="2800" dirty="0">
                <a:solidFill>
                  <a:schemeClr val="bg1"/>
                </a:solidFill>
              </a:endParaRPr>
            </a:p>
          </p:txBody>
        </p:sp>
        <p:pic>
          <p:nvPicPr>
            <p:cNvPr id="22" name="Picture 2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57600" y="1752600"/>
              <a:ext cx="1905000" cy="2005263"/>
            </a:xfrm>
            <a:prstGeom prst="rect">
              <a:avLst/>
            </a:prstGeom>
          </p:spPr>
        </p:pic>
        <p:pic>
          <p:nvPicPr>
            <p:cNvPr id="23" name="Picture 22" descr="aphid adult and first instar.psd"/>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10800000">
              <a:off x="3733799" y="4648199"/>
              <a:ext cx="1833737" cy="2057400"/>
            </a:xfrm>
            <a:prstGeom prst="rect">
              <a:avLst/>
            </a:prstGeom>
          </p:spPr>
        </p:pic>
        <p:grpSp>
          <p:nvGrpSpPr>
            <p:cNvPr id="24" name="Group 23"/>
            <p:cNvGrpSpPr/>
            <p:nvPr/>
          </p:nvGrpSpPr>
          <p:grpSpPr>
            <a:xfrm>
              <a:off x="5486400" y="533400"/>
              <a:ext cx="3099362" cy="1828800"/>
              <a:chOff x="-708692" y="759579"/>
              <a:chExt cx="3099362" cy="1828800"/>
            </a:xfrm>
            <a:solidFill>
              <a:srgbClr val="FFFF00"/>
            </a:solidFill>
          </p:grpSpPr>
          <p:sp>
            <p:nvSpPr>
              <p:cNvPr id="32" name="Hexagon 31"/>
              <p:cNvSpPr/>
              <p:nvPr/>
            </p:nvSpPr>
            <p:spPr>
              <a:xfrm>
                <a:off x="510508" y="759579"/>
                <a:ext cx="1880162" cy="1620829"/>
              </a:xfrm>
              <a:prstGeom prst="hexagon">
                <a:avLst/>
              </a:prstGeom>
              <a:grp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34" name="Straight Connector 33"/>
              <p:cNvCxnSpPr/>
              <p:nvPr/>
            </p:nvCxnSpPr>
            <p:spPr>
              <a:xfrm flipH="1">
                <a:off x="-708692" y="1826379"/>
                <a:ext cx="1143000" cy="762000"/>
              </a:xfrm>
              <a:prstGeom prst="line">
                <a:avLst/>
              </a:prstGeom>
              <a:grpFill/>
              <a:ln w="28575" cmpd="sng">
                <a:solidFill>
                  <a:schemeClr val="tx1"/>
                </a:solidFill>
                <a:tailEnd type="arrow"/>
              </a:ln>
              <a:effectLst/>
            </p:spPr>
            <p:style>
              <a:lnRef idx="1">
                <a:schemeClr val="accent1"/>
              </a:lnRef>
              <a:fillRef idx="3">
                <a:schemeClr val="accent1"/>
              </a:fillRef>
              <a:effectRef idx="2">
                <a:schemeClr val="accent1"/>
              </a:effectRef>
              <a:fontRef idx="minor">
                <a:schemeClr val="lt1"/>
              </a:fontRef>
            </p:style>
          </p:cxnSp>
        </p:grpSp>
        <p:sp>
          <p:nvSpPr>
            <p:cNvPr id="25" name="TextBox 24"/>
            <p:cNvSpPr txBox="1"/>
            <p:nvPr/>
          </p:nvSpPr>
          <p:spPr>
            <a:xfrm>
              <a:off x="6705600" y="838200"/>
              <a:ext cx="1880162" cy="1036547"/>
            </a:xfrm>
            <a:prstGeom prst="rect">
              <a:avLst/>
            </a:prstGeom>
            <a:noFill/>
          </p:spPr>
          <p:txBody>
            <a:bodyPr wrap="square" rtlCol="0" anchor="t" anchorCtr="0">
              <a:spAutoFit/>
            </a:bodyPr>
            <a:lstStyle/>
            <a:p>
              <a:pPr algn="ctr"/>
              <a:r>
                <a:rPr lang="en-US" sz="2000" dirty="0" smtClean="0">
                  <a:solidFill>
                    <a:srgbClr val="000000"/>
                  </a:solidFill>
                </a:rPr>
                <a:t>Light</a:t>
              </a:r>
              <a:br>
                <a:rPr lang="en-US" sz="2000" dirty="0" smtClean="0">
                  <a:solidFill>
                    <a:srgbClr val="000000"/>
                  </a:solidFill>
                </a:rPr>
              </a:br>
              <a:r>
                <a:rPr lang="en-US" sz="2000" dirty="0" smtClean="0">
                  <a:solidFill>
                    <a:srgbClr val="000000"/>
                  </a:solidFill>
                </a:rPr>
                <a:t>pollution</a:t>
              </a:r>
              <a:endParaRPr lang="en-US" sz="2000" dirty="0">
                <a:solidFill>
                  <a:srgbClr val="000000"/>
                </a:solidFill>
              </a:endParaRPr>
            </a:p>
          </p:txBody>
        </p:sp>
        <p:cxnSp>
          <p:nvCxnSpPr>
            <p:cNvPr id="26" name="Straight Connector 25"/>
            <p:cNvCxnSpPr/>
            <p:nvPr/>
          </p:nvCxnSpPr>
          <p:spPr>
            <a:xfrm flipH="1">
              <a:off x="5638800" y="2362200"/>
              <a:ext cx="1676400" cy="2438400"/>
            </a:xfrm>
            <a:prstGeom prst="line">
              <a:avLst/>
            </a:prstGeom>
            <a:solidFill>
              <a:schemeClr val="accent6"/>
            </a:solidFill>
            <a:ln w="28575" cmpd="sng">
              <a:solidFill>
                <a:schemeClr val="tx1"/>
              </a:solidFill>
              <a:tailEnd type="arrow"/>
            </a:ln>
            <a:effectLst/>
          </p:spPr>
          <p:style>
            <a:lnRef idx="1">
              <a:schemeClr val="accent1"/>
            </a:lnRef>
            <a:fillRef idx="3">
              <a:schemeClr val="accent1"/>
            </a:fillRef>
            <a:effectRef idx="2">
              <a:schemeClr val="accent1"/>
            </a:effectRef>
            <a:fontRef idx="minor">
              <a:schemeClr val="lt1"/>
            </a:fontRef>
          </p:style>
        </p:cxnSp>
      </p:grpSp>
      <p:sp>
        <p:nvSpPr>
          <p:cNvPr id="29" name="TextBox 28"/>
          <p:cNvSpPr txBox="1"/>
          <p:nvPr/>
        </p:nvSpPr>
        <p:spPr>
          <a:xfrm rot="16200000">
            <a:off x="3972314" y="4638286"/>
            <a:ext cx="2209083" cy="400110"/>
          </a:xfrm>
          <a:prstGeom prst="rect">
            <a:avLst/>
          </a:prstGeom>
          <a:solidFill>
            <a:schemeClr val="bg1"/>
          </a:solidFill>
        </p:spPr>
        <p:txBody>
          <a:bodyPr wrap="none" rtlCol="0">
            <a:spAutoFit/>
          </a:bodyPr>
          <a:lstStyle/>
          <a:p>
            <a:r>
              <a:rPr lang="en-US" sz="2000" dirty="0" smtClean="0">
                <a:latin typeface="Arial"/>
                <a:cs typeface="Arial"/>
              </a:rPr>
              <a:t>Number of aphids</a:t>
            </a:r>
            <a:endParaRPr lang="en-US" sz="2000" dirty="0">
              <a:latin typeface="Arial"/>
              <a:cs typeface="Arial"/>
            </a:endParaRPr>
          </a:p>
        </p:txBody>
      </p:sp>
      <p:sp>
        <p:nvSpPr>
          <p:cNvPr id="17" name="TextBox 16"/>
          <p:cNvSpPr txBox="1"/>
          <p:nvPr/>
        </p:nvSpPr>
        <p:spPr>
          <a:xfrm>
            <a:off x="1905000" y="152400"/>
            <a:ext cx="2595582" cy="523220"/>
          </a:xfrm>
          <a:prstGeom prst="rect">
            <a:avLst/>
          </a:prstGeom>
          <a:noFill/>
        </p:spPr>
        <p:txBody>
          <a:bodyPr wrap="none" rtlCol="0">
            <a:spAutoFit/>
          </a:bodyPr>
          <a:lstStyle/>
          <a:p>
            <a:pPr algn="ctr"/>
            <a:r>
              <a:rPr lang="en-US" sz="2800" dirty="0" smtClean="0">
                <a:latin typeface="Arial"/>
                <a:cs typeface="Arial"/>
              </a:rPr>
              <a:t>Visual predator</a:t>
            </a:r>
            <a:endParaRPr lang="en-US" sz="2800" dirty="0">
              <a:latin typeface="Arial"/>
              <a:cs typeface="Arial"/>
            </a:endParaRPr>
          </a:p>
        </p:txBody>
      </p:sp>
    </p:spTree>
    <p:extLst>
      <p:ext uri="{BB962C8B-B14F-4D97-AF65-F5344CB8AC3E}">
        <p14:creationId xmlns:p14="http://schemas.microsoft.com/office/powerpoint/2010/main" val="77530304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cstate="screen">
            <a:extLst>
              <a:ext uri="{28A0092B-C50C-407E-A947-70E740481C1C}">
                <a14:useLocalDpi xmlns:a14="http://schemas.microsoft.com/office/drawing/2010/main"/>
              </a:ext>
            </a:extLst>
          </a:blip>
          <a:srcRect l="1139" t="1836" b="1915"/>
          <a:stretch/>
        </p:blipFill>
        <p:spPr>
          <a:xfrm>
            <a:off x="4913194" y="3186010"/>
            <a:ext cx="4214438" cy="3241711"/>
          </a:xfrm>
          <a:prstGeom prst="rect">
            <a:avLst/>
          </a:prstGeom>
        </p:spPr>
      </p:pic>
      <p:sp>
        <p:nvSpPr>
          <p:cNvPr id="35" name="Rectangle 34"/>
          <p:cNvSpPr/>
          <p:nvPr/>
        </p:nvSpPr>
        <p:spPr>
          <a:xfrm>
            <a:off x="8458200" y="2590800"/>
            <a:ext cx="685800" cy="3962400"/>
          </a:xfrm>
          <a:prstGeom prst="rect">
            <a:avLst/>
          </a:prstGeom>
          <a:solidFill>
            <a:schemeClr val="bg1"/>
          </a:solidFill>
          <a:ln w="762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9" name="Group 18"/>
          <p:cNvGrpSpPr/>
          <p:nvPr/>
        </p:nvGrpSpPr>
        <p:grpSpPr>
          <a:xfrm>
            <a:off x="457200" y="457200"/>
            <a:ext cx="5486400" cy="4267199"/>
            <a:chOff x="838200" y="457200"/>
            <a:chExt cx="7747562" cy="6248399"/>
          </a:xfrm>
        </p:grpSpPr>
        <p:grpSp>
          <p:nvGrpSpPr>
            <p:cNvPr id="20" name="Group 19"/>
            <p:cNvGrpSpPr/>
            <p:nvPr/>
          </p:nvGrpSpPr>
          <p:grpSpPr>
            <a:xfrm rot="2455188">
              <a:off x="4318227" y="3944581"/>
              <a:ext cx="645756" cy="629402"/>
              <a:chOff x="2239284" y="1948540"/>
              <a:chExt cx="645756" cy="629402"/>
            </a:xfrm>
          </p:grpSpPr>
          <p:cxnSp>
            <p:nvCxnSpPr>
              <p:cNvPr id="38" name="Straight Connector 37"/>
              <p:cNvCxnSpPr/>
              <p:nvPr/>
            </p:nvCxnSpPr>
            <p:spPr>
              <a:xfrm>
                <a:off x="2390670" y="1948540"/>
                <a:ext cx="494370" cy="534517"/>
              </a:xfrm>
              <a:prstGeom prst="line">
                <a:avLst/>
              </a:prstGeom>
              <a:noFill/>
              <a:ln w="28575" cmpd="sng">
                <a:solidFill>
                  <a:schemeClr val="tx1"/>
                </a:solidFill>
                <a:tailEnd type="arrow"/>
              </a:ln>
              <a:effectLst/>
            </p:spPr>
            <p:style>
              <a:lnRef idx="1">
                <a:schemeClr val="accent1"/>
              </a:lnRef>
              <a:fillRef idx="3">
                <a:schemeClr val="accent1"/>
              </a:fillRef>
              <a:effectRef idx="2">
                <a:schemeClr val="accent1"/>
              </a:effectRef>
              <a:fontRef idx="minor">
                <a:schemeClr val="lt1"/>
              </a:fontRef>
            </p:style>
          </p:cxnSp>
          <p:cxnSp>
            <p:nvCxnSpPr>
              <p:cNvPr id="39" name="Straight Connector 38"/>
              <p:cNvCxnSpPr/>
              <p:nvPr/>
            </p:nvCxnSpPr>
            <p:spPr>
              <a:xfrm flipH="1" flipV="1">
                <a:off x="2239284" y="2057634"/>
                <a:ext cx="414831" cy="520308"/>
              </a:xfrm>
              <a:prstGeom prst="line">
                <a:avLst/>
              </a:prstGeom>
              <a:noFill/>
              <a:ln w="28575" cmpd="sng">
                <a:solidFill>
                  <a:schemeClr val="tx1"/>
                </a:solidFill>
                <a:tailEnd type="arrow"/>
              </a:ln>
              <a:effectLst/>
            </p:spPr>
            <p:style>
              <a:lnRef idx="1">
                <a:schemeClr val="accent1"/>
              </a:lnRef>
              <a:fillRef idx="3">
                <a:schemeClr val="accent1"/>
              </a:fillRef>
              <a:effectRef idx="2">
                <a:schemeClr val="accent1"/>
              </a:effectRef>
              <a:fontRef idx="minor">
                <a:schemeClr val="lt1"/>
              </a:fontRef>
            </p:style>
          </p:cxnSp>
        </p:grpSp>
        <p:sp>
          <p:nvSpPr>
            <p:cNvPr id="21" name="TextBox 20"/>
            <p:cNvSpPr txBox="1"/>
            <p:nvPr/>
          </p:nvSpPr>
          <p:spPr>
            <a:xfrm>
              <a:off x="5334000" y="762000"/>
              <a:ext cx="1880162" cy="954107"/>
            </a:xfrm>
            <a:prstGeom prst="rect">
              <a:avLst/>
            </a:prstGeom>
            <a:noFill/>
          </p:spPr>
          <p:txBody>
            <a:bodyPr wrap="square" rtlCol="0" anchor="t" anchorCtr="0">
              <a:spAutoFit/>
            </a:bodyPr>
            <a:lstStyle/>
            <a:p>
              <a:pPr algn="ctr"/>
              <a:r>
                <a:rPr lang="en-US" sz="2800" dirty="0" smtClean="0">
                  <a:solidFill>
                    <a:schemeClr val="bg1"/>
                  </a:solidFill>
                </a:rPr>
                <a:t>Light</a:t>
              </a:r>
              <a:br>
                <a:rPr lang="en-US" sz="2800" dirty="0" smtClean="0">
                  <a:solidFill>
                    <a:schemeClr val="bg1"/>
                  </a:solidFill>
                </a:rPr>
              </a:br>
              <a:r>
                <a:rPr lang="en-US" sz="2800" dirty="0" smtClean="0">
                  <a:solidFill>
                    <a:schemeClr val="bg1"/>
                  </a:solidFill>
                </a:rPr>
                <a:t>pollution</a:t>
              </a:r>
              <a:endParaRPr lang="en-US" sz="2800" dirty="0">
                <a:solidFill>
                  <a:schemeClr val="bg1"/>
                </a:solidFill>
              </a:endParaRPr>
            </a:p>
          </p:txBody>
        </p:sp>
        <p:pic>
          <p:nvPicPr>
            <p:cNvPr id="22" name="Picture 2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57600" y="1752600"/>
              <a:ext cx="1905000" cy="2005263"/>
            </a:xfrm>
            <a:prstGeom prst="rect">
              <a:avLst/>
            </a:prstGeom>
          </p:spPr>
        </p:pic>
        <p:pic>
          <p:nvPicPr>
            <p:cNvPr id="23" name="Picture 22" descr="aphid adult and first instar.psd"/>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10800000">
              <a:off x="3733799" y="4648199"/>
              <a:ext cx="1833737" cy="2057400"/>
            </a:xfrm>
            <a:prstGeom prst="rect">
              <a:avLst/>
            </a:prstGeom>
          </p:spPr>
        </p:pic>
        <p:grpSp>
          <p:nvGrpSpPr>
            <p:cNvPr id="24" name="Group 23"/>
            <p:cNvGrpSpPr/>
            <p:nvPr/>
          </p:nvGrpSpPr>
          <p:grpSpPr>
            <a:xfrm>
              <a:off x="5486400" y="533400"/>
              <a:ext cx="3099362" cy="1828800"/>
              <a:chOff x="-708692" y="759579"/>
              <a:chExt cx="3099362" cy="1828800"/>
            </a:xfrm>
            <a:solidFill>
              <a:srgbClr val="FFFF00"/>
            </a:solidFill>
          </p:grpSpPr>
          <p:sp>
            <p:nvSpPr>
              <p:cNvPr id="32" name="Hexagon 31"/>
              <p:cNvSpPr/>
              <p:nvPr/>
            </p:nvSpPr>
            <p:spPr>
              <a:xfrm>
                <a:off x="510508" y="759579"/>
                <a:ext cx="1880162" cy="1620829"/>
              </a:xfrm>
              <a:prstGeom prst="hexagon">
                <a:avLst/>
              </a:prstGeom>
              <a:grp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34" name="Straight Connector 33"/>
              <p:cNvCxnSpPr/>
              <p:nvPr/>
            </p:nvCxnSpPr>
            <p:spPr>
              <a:xfrm flipH="1">
                <a:off x="-708692" y="1826379"/>
                <a:ext cx="1143000" cy="762000"/>
              </a:xfrm>
              <a:prstGeom prst="line">
                <a:avLst/>
              </a:prstGeom>
              <a:grpFill/>
              <a:ln w="28575" cmpd="sng">
                <a:solidFill>
                  <a:schemeClr val="tx1"/>
                </a:solidFill>
                <a:tailEnd type="arrow"/>
              </a:ln>
              <a:effectLst/>
            </p:spPr>
            <p:style>
              <a:lnRef idx="1">
                <a:schemeClr val="accent1"/>
              </a:lnRef>
              <a:fillRef idx="3">
                <a:schemeClr val="accent1"/>
              </a:fillRef>
              <a:effectRef idx="2">
                <a:schemeClr val="accent1"/>
              </a:effectRef>
              <a:fontRef idx="minor">
                <a:schemeClr val="lt1"/>
              </a:fontRef>
            </p:style>
          </p:cxnSp>
        </p:grpSp>
        <p:sp>
          <p:nvSpPr>
            <p:cNvPr id="25" name="TextBox 24"/>
            <p:cNvSpPr txBox="1"/>
            <p:nvPr/>
          </p:nvSpPr>
          <p:spPr>
            <a:xfrm>
              <a:off x="6705600" y="838200"/>
              <a:ext cx="1880162" cy="1036547"/>
            </a:xfrm>
            <a:prstGeom prst="rect">
              <a:avLst/>
            </a:prstGeom>
            <a:noFill/>
          </p:spPr>
          <p:txBody>
            <a:bodyPr wrap="square" rtlCol="0" anchor="t" anchorCtr="0">
              <a:spAutoFit/>
            </a:bodyPr>
            <a:lstStyle/>
            <a:p>
              <a:pPr algn="ctr"/>
              <a:r>
                <a:rPr lang="en-US" sz="2000" dirty="0" smtClean="0">
                  <a:solidFill>
                    <a:srgbClr val="000000"/>
                  </a:solidFill>
                </a:rPr>
                <a:t>Light</a:t>
              </a:r>
              <a:br>
                <a:rPr lang="en-US" sz="2000" dirty="0" smtClean="0">
                  <a:solidFill>
                    <a:srgbClr val="000000"/>
                  </a:solidFill>
                </a:rPr>
              </a:br>
              <a:r>
                <a:rPr lang="en-US" sz="2000" dirty="0" smtClean="0">
                  <a:solidFill>
                    <a:srgbClr val="000000"/>
                  </a:solidFill>
                </a:rPr>
                <a:t>pollution</a:t>
              </a:r>
              <a:endParaRPr lang="en-US" sz="2000" dirty="0">
                <a:solidFill>
                  <a:srgbClr val="000000"/>
                </a:solidFill>
              </a:endParaRPr>
            </a:p>
          </p:txBody>
        </p:sp>
        <p:cxnSp>
          <p:nvCxnSpPr>
            <p:cNvPr id="26" name="Straight Connector 25"/>
            <p:cNvCxnSpPr/>
            <p:nvPr/>
          </p:nvCxnSpPr>
          <p:spPr>
            <a:xfrm flipH="1">
              <a:off x="5638800" y="2362200"/>
              <a:ext cx="1676400" cy="2438400"/>
            </a:xfrm>
            <a:prstGeom prst="line">
              <a:avLst/>
            </a:prstGeom>
            <a:solidFill>
              <a:schemeClr val="accent6"/>
            </a:solidFill>
            <a:ln w="28575" cmpd="sng">
              <a:solidFill>
                <a:schemeClr val="tx1"/>
              </a:solidFill>
              <a:tailEnd type="arrow"/>
            </a:ln>
            <a:effectLst/>
          </p:spPr>
          <p:style>
            <a:lnRef idx="1">
              <a:schemeClr val="accent1"/>
            </a:lnRef>
            <a:fillRef idx="3">
              <a:schemeClr val="accent1"/>
            </a:fillRef>
            <a:effectRef idx="2">
              <a:schemeClr val="accent1"/>
            </a:effectRef>
            <a:fontRef idx="minor">
              <a:schemeClr val="lt1"/>
            </a:fontRef>
          </p:style>
        </p:cxnSp>
        <p:sp>
          <p:nvSpPr>
            <p:cNvPr id="27" name="Hexagon 26"/>
            <p:cNvSpPr/>
            <p:nvPr/>
          </p:nvSpPr>
          <p:spPr>
            <a:xfrm>
              <a:off x="838200" y="457200"/>
              <a:ext cx="1880162" cy="1620829"/>
            </a:xfrm>
            <a:prstGeom prst="hexagon">
              <a:avLst/>
            </a:prstGeom>
            <a:solidFill>
              <a:srgbClr val="FF0000"/>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TextBox 27"/>
            <p:cNvSpPr txBox="1"/>
            <p:nvPr/>
          </p:nvSpPr>
          <p:spPr>
            <a:xfrm>
              <a:off x="838200" y="762000"/>
              <a:ext cx="1880162" cy="1036547"/>
            </a:xfrm>
            <a:prstGeom prst="rect">
              <a:avLst/>
            </a:prstGeom>
            <a:noFill/>
          </p:spPr>
          <p:txBody>
            <a:bodyPr wrap="square" rtlCol="0" anchor="t" anchorCtr="0">
              <a:spAutoFit/>
            </a:bodyPr>
            <a:lstStyle/>
            <a:p>
              <a:pPr algn="ctr"/>
              <a:r>
                <a:rPr lang="en-US" sz="2000" dirty="0" smtClean="0">
                  <a:solidFill>
                    <a:srgbClr val="000000"/>
                  </a:solidFill>
                </a:rPr>
                <a:t>Night warming</a:t>
              </a:r>
              <a:endParaRPr lang="en-US" sz="2000" dirty="0">
                <a:solidFill>
                  <a:srgbClr val="000000"/>
                </a:solidFill>
              </a:endParaRPr>
            </a:p>
          </p:txBody>
        </p:sp>
        <p:cxnSp>
          <p:nvCxnSpPr>
            <p:cNvPr id="30" name="Straight Connector 29"/>
            <p:cNvCxnSpPr/>
            <p:nvPr/>
          </p:nvCxnSpPr>
          <p:spPr>
            <a:xfrm>
              <a:off x="1752600" y="2209800"/>
              <a:ext cx="1981200" cy="2743200"/>
            </a:xfrm>
            <a:prstGeom prst="line">
              <a:avLst/>
            </a:prstGeom>
            <a:solidFill>
              <a:schemeClr val="accent6"/>
            </a:solidFill>
            <a:ln w="28575" cmpd="sng">
              <a:solidFill>
                <a:schemeClr val="tx1"/>
              </a:solidFill>
              <a:tailEnd type="arrow"/>
            </a:ln>
            <a:effectLst/>
          </p:spPr>
          <p:style>
            <a:lnRef idx="1">
              <a:schemeClr val="accent1"/>
            </a:lnRef>
            <a:fillRef idx="3">
              <a:schemeClr val="accent1"/>
            </a:fillRef>
            <a:effectRef idx="2">
              <a:schemeClr val="accent1"/>
            </a:effectRef>
            <a:fontRef idx="minor">
              <a:schemeClr val="lt1"/>
            </a:fontRef>
          </p:style>
        </p:cxnSp>
        <p:cxnSp>
          <p:nvCxnSpPr>
            <p:cNvPr id="31" name="Straight Connector 30"/>
            <p:cNvCxnSpPr/>
            <p:nvPr/>
          </p:nvCxnSpPr>
          <p:spPr>
            <a:xfrm>
              <a:off x="2667000" y="1676400"/>
              <a:ext cx="1066800" cy="533400"/>
            </a:xfrm>
            <a:prstGeom prst="line">
              <a:avLst/>
            </a:prstGeom>
            <a:solidFill>
              <a:srgbClr val="3F8DE2"/>
            </a:solidFill>
            <a:ln w="28575" cmpd="sng">
              <a:solidFill>
                <a:schemeClr val="tx1"/>
              </a:solidFill>
              <a:tailEnd type="arrow"/>
            </a:ln>
            <a:effectLst/>
          </p:spPr>
          <p:style>
            <a:lnRef idx="1">
              <a:schemeClr val="accent1"/>
            </a:lnRef>
            <a:fillRef idx="3">
              <a:schemeClr val="accent1"/>
            </a:fillRef>
            <a:effectRef idx="2">
              <a:schemeClr val="accent1"/>
            </a:effectRef>
            <a:fontRef idx="minor">
              <a:schemeClr val="lt1"/>
            </a:fontRef>
          </p:style>
        </p:cxnSp>
      </p:grpSp>
      <p:sp>
        <p:nvSpPr>
          <p:cNvPr id="37" name="TextBox 36"/>
          <p:cNvSpPr txBox="1"/>
          <p:nvPr/>
        </p:nvSpPr>
        <p:spPr>
          <a:xfrm rot="16200000">
            <a:off x="3972314" y="4638286"/>
            <a:ext cx="2209083" cy="400110"/>
          </a:xfrm>
          <a:prstGeom prst="rect">
            <a:avLst/>
          </a:prstGeom>
          <a:solidFill>
            <a:schemeClr val="bg1"/>
          </a:solidFill>
        </p:spPr>
        <p:txBody>
          <a:bodyPr wrap="none" rtlCol="0">
            <a:spAutoFit/>
          </a:bodyPr>
          <a:lstStyle/>
          <a:p>
            <a:r>
              <a:rPr lang="en-US" sz="2000" dirty="0" smtClean="0">
                <a:latin typeface="Arial"/>
                <a:cs typeface="Arial"/>
              </a:rPr>
              <a:t>Number of aphids</a:t>
            </a:r>
            <a:endParaRPr lang="en-US" sz="2000" dirty="0">
              <a:latin typeface="Arial"/>
              <a:cs typeface="Arial"/>
            </a:endParaRPr>
          </a:p>
        </p:txBody>
      </p:sp>
      <p:sp>
        <p:nvSpPr>
          <p:cNvPr id="29" name="TextBox 28"/>
          <p:cNvSpPr txBox="1"/>
          <p:nvPr/>
        </p:nvSpPr>
        <p:spPr>
          <a:xfrm rot="16200000">
            <a:off x="6977533" y="3512925"/>
            <a:ext cx="1963097" cy="461665"/>
          </a:xfrm>
          <a:prstGeom prst="rect">
            <a:avLst/>
          </a:prstGeom>
          <a:noFill/>
        </p:spPr>
        <p:txBody>
          <a:bodyPr wrap="none" rtlCol="0">
            <a:spAutoFit/>
          </a:bodyPr>
          <a:lstStyle/>
          <a:p>
            <a:r>
              <a:rPr lang="en-US" dirty="0" smtClean="0">
                <a:solidFill>
                  <a:srgbClr val="000000"/>
                </a:solidFill>
                <a:latin typeface="Arial"/>
                <a:cs typeface="Arial"/>
              </a:rPr>
              <a:t>PREDICTED</a:t>
            </a:r>
            <a:endParaRPr lang="en-US" dirty="0">
              <a:solidFill>
                <a:srgbClr val="000000"/>
              </a:solidFill>
              <a:latin typeface="Arial"/>
              <a:cs typeface="Arial"/>
            </a:endParaRPr>
          </a:p>
        </p:txBody>
      </p:sp>
      <p:sp>
        <p:nvSpPr>
          <p:cNvPr id="33" name="TextBox 32"/>
          <p:cNvSpPr txBox="1"/>
          <p:nvPr/>
        </p:nvSpPr>
        <p:spPr>
          <a:xfrm>
            <a:off x="1905000" y="152400"/>
            <a:ext cx="2595582" cy="523220"/>
          </a:xfrm>
          <a:prstGeom prst="rect">
            <a:avLst/>
          </a:prstGeom>
          <a:noFill/>
        </p:spPr>
        <p:txBody>
          <a:bodyPr wrap="none" rtlCol="0">
            <a:spAutoFit/>
          </a:bodyPr>
          <a:lstStyle/>
          <a:p>
            <a:pPr algn="ctr"/>
            <a:r>
              <a:rPr lang="en-US" sz="2800" dirty="0" smtClean="0">
                <a:latin typeface="Arial"/>
                <a:cs typeface="Arial"/>
              </a:rPr>
              <a:t>Visual predator</a:t>
            </a:r>
            <a:endParaRPr lang="en-US" sz="2800" dirty="0">
              <a:latin typeface="Arial"/>
              <a:cs typeface="Arial"/>
            </a:endParaRPr>
          </a:p>
        </p:txBody>
      </p:sp>
    </p:spTree>
    <p:extLst>
      <p:ext uri="{BB962C8B-B14F-4D97-AF65-F5344CB8AC3E}">
        <p14:creationId xmlns:p14="http://schemas.microsoft.com/office/powerpoint/2010/main" val="271545182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cstate="screen">
            <a:extLst>
              <a:ext uri="{28A0092B-C50C-407E-A947-70E740481C1C}">
                <a14:useLocalDpi xmlns:a14="http://schemas.microsoft.com/office/drawing/2010/main"/>
              </a:ext>
            </a:extLst>
          </a:blip>
          <a:srcRect l="1139" t="1836" r="2595" b="1915"/>
          <a:stretch/>
        </p:blipFill>
        <p:spPr>
          <a:xfrm>
            <a:off x="4913194" y="3186010"/>
            <a:ext cx="4103806" cy="3241711"/>
          </a:xfrm>
          <a:prstGeom prst="rect">
            <a:avLst/>
          </a:prstGeom>
        </p:spPr>
      </p:pic>
      <p:grpSp>
        <p:nvGrpSpPr>
          <p:cNvPr id="19" name="Group 18"/>
          <p:cNvGrpSpPr/>
          <p:nvPr/>
        </p:nvGrpSpPr>
        <p:grpSpPr>
          <a:xfrm>
            <a:off x="457200" y="457200"/>
            <a:ext cx="5486400" cy="4267199"/>
            <a:chOff x="838200" y="457200"/>
            <a:chExt cx="7747562" cy="6248399"/>
          </a:xfrm>
        </p:grpSpPr>
        <p:grpSp>
          <p:nvGrpSpPr>
            <p:cNvPr id="20" name="Group 19"/>
            <p:cNvGrpSpPr/>
            <p:nvPr/>
          </p:nvGrpSpPr>
          <p:grpSpPr>
            <a:xfrm rot="2455188">
              <a:off x="4318227" y="3944581"/>
              <a:ext cx="645756" cy="629402"/>
              <a:chOff x="2239284" y="1948540"/>
              <a:chExt cx="645756" cy="629402"/>
            </a:xfrm>
          </p:grpSpPr>
          <p:cxnSp>
            <p:nvCxnSpPr>
              <p:cNvPr id="38" name="Straight Connector 37"/>
              <p:cNvCxnSpPr/>
              <p:nvPr/>
            </p:nvCxnSpPr>
            <p:spPr>
              <a:xfrm>
                <a:off x="2390670" y="1948540"/>
                <a:ext cx="494370" cy="534517"/>
              </a:xfrm>
              <a:prstGeom prst="line">
                <a:avLst/>
              </a:prstGeom>
              <a:noFill/>
              <a:ln w="28575" cmpd="sng">
                <a:solidFill>
                  <a:schemeClr val="tx1"/>
                </a:solidFill>
                <a:tailEnd type="arrow"/>
              </a:ln>
              <a:effectLst/>
            </p:spPr>
            <p:style>
              <a:lnRef idx="1">
                <a:schemeClr val="accent1"/>
              </a:lnRef>
              <a:fillRef idx="3">
                <a:schemeClr val="accent1"/>
              </a:fillRef>
              <a:effectRef idx="2">
                <a:schemeClr val="accent1"/>
              </a:effectRef>
              <a:fontRef idx="minor">
                <a:schemeClr val="lt1"/>
              </a:fontRef>
            </p:style>
          </p:cxnSp>
          <p:cxnSp>
            <p:nvCxnSpPr>
              <p:cNvPr id="39" name="Straight Connector 38"/>
              <p:cNvCxnSpPr/>
              <p:nvPr/>
            </p:nvCxnSpPr>
            <p:spPr>
              <a:xfrm flipH="1" flipV="1">
                <a:off x="2239284" y="2057634"/>
                <a:ext cx="414831" cy="520308"/>
              </a:xfrm>
              <a:prstGeom prst="line">
                <a:avLst/>
              </a:prstGeom>
              <a:noFill/>
              <a:ln w="28575" cmpd="sng">
                <a:solidFill>
                  <a:schemeClr val="tx1"/>
                </a:solidFill>
                <a:tailEnd type="arrow"/>
              </a:ln>
              <a:effectLst/>
            </p:spPr>
            <p:style>
              <a:lnRef idx="1">
                <a:schemeClr val="accent1"/>
              </a:lnRef>
              <a:fillRef idx="3">
                <a:schemeClr val="accent1"/>
              </a:fillRef>
              <a:effectRef idx="2">
                <a:schemeClr val="accent1"/>
              </a:effectRef>
              <a:fontRef idx="minor">
                <a:schemeClr val="lt1"/>
              </a:fontRef>
            </p:style>
          </p:cxnSp>
        </p:grpSp>
        <p:sp>
          <p:nvSpPr>
            <p:cNvPr id="21" name="TextBox 20"/>
            <p:cNvSpPr txBox="1"/>
            <p:nvPr/>
          </p:nvSpPr>
          <p:spPr>
            <a:xfrm>
              <a:off x="5334000" y="762000"/>
              <a:ext cx="1880162" cy="954107"/>
            </a:xfrm>
            <a:prstGeom prst="rect">
              <a:avLst/>
            </a:prstGeom>
            <a:noFill/>
          </p:spPr>
          <p:txBody>
            <a:bodyPr wrap="square" rtlCol="0" anchor="t" anchorCtr="0">
              <a:spAutoFit/>
            </a:bodyPr>
            <a:lstStyle/>
            <a:p>
              <a:pPr algn="ctr"/>
              <a:r>
                <a:rPr lang="en-US" sz="2800" dirty="0" smtClean="0">
                  <a:solidFill>
                    <a:schemeClr val="bg1"/>
                  </a:solidFill>
                </a:rPr>
                <a:t>Light</a:t>
              </a:r>
              <a:br>
                <a:rPr lang="en-US" sz="2800" dirty="0" smtClean="0">
                  <a:solidFill>
                    <a:schemeClr val="bg1"/>
                  </a:solidFill>
                </a:rPr>
              </a:br>
              <a:r>
                <a:rPr lang="en-US" sz="2800" dirty="0" smtClean="0">
                  <a:solidFill>
                    <a:schemeClr val="bg1"/>
                  </a:solidFill>
                </a:rPr>
                <a:t>pollution</a:t>
              </a:r>
              <a:endParaRPr lang="en-US" sz="2800" dirty="0">
                <a:solidFill>
                  <a:schemeClr val="bg1"/>
                </a:solidFill>
              </a:endParaRPr>
            </a:p>
          </p:txBody>
        </p:sp>
        <p:pic>
          <p:nvPicPr>
            <p:cNvPr id="22" name="Picture 2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57600" y="1752600"/>
              <a:ext cx="1905000" cy="2005263"/>
            </a:xfrm>
            <a:prstGeom prst="rect">
              <a:avLst/>
            </a:prstGeom>
          </p:spPr>
        </p:pic>
        <p:pic>
          <p:nvPicPr>
            <p:cNvPr id="23" name="Picture 22" descr="aphid adult and first instar.psd"/>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10800000">
              <a:off x="3733799" y="4648199"/>
              <a:ext cx="1833737" cy="2057400"/>
            </a:xfrm>
            <a:prstGeom prst="rect">
              <a:avLst/>
            </a:prstGeom>
          </p:spPr>
        </p:pic>
        <p:grpSp>
          <p:nvGrpSpPr>
            <p:cNvPr id="24" name="Group 23"/>
            <p:cNvGrpSpPr/>
            <p:nvPr/>
          </p:nvGrpSpPr>
          <p:grpSpPr>
            <a:xfrm>
              <a:off x="5486400" y="533400"/>
              <a:ext cx="3099362" cy="1828800"/>
              <a:chOff x="-708692" y="759579"/>
              <a:chExt cx="3099362" cy="1828800"/>
            </a:xfrm>
            <a:solidFill>
              <a:srgbClr val="FFFF00"/>
            </a:solidFill>
          </p:grpSpPr>
          <p:sp>
            <p:nvSpPr>
              <p:cNvPr id="32" name="Hexagon 31"/>
              <p:cNvSpPr/>
              <p:nvPr/>
            </p:nvSpPr>
            <p:spPr>
              <a:xfrm>
                <a:off x="510508" y="759579"/>
                <a:ext cx="1880162" cy="1620829"/>
              </a:xfrm>
              <a:prstGeom prst="hexagon">
                <a:avLst/>
              </a:prstGeom>
              <a:grp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34" name="Straight Connector 33"/>
              <p:cNvCxnSpPr/>
              <p:nvPr/>
            </p:nvCxnSpPr>
            <p:spPr>
              <a:xfrm flipH="1">
                <a:off x="-708692" y="1826379"/>
                <a:ext cx="1143000" cy="762000"/>
              </a:xfrm>
              <a:prstGeom prst="line">
                <a:avLst/>
              </a:prstGeom>
              <a:grpFill/>
              <a:ln w="28575" cmpd="sng">
                <a:solidFill>
                  <a:schemeClr val="tx1"/>
                </a:solidFill>
                <a:tailEnd type="arrow"/>
              </a:ln>
              <a:effectLst/>
            </p:spPr>
            <p:style>
              <a:lnRef idx="1">
                <a:schemeClr val="accent1"/>
              </a:lnRef>
              <a:fillRef idx="3">
                <a:schemeClr val="accent1"/>
              </a:fillRef>
              <a:effectRef idx="2">
                <a:schemeClr val="accent1"/>
              </a:effectRef>
              <a:fontRef idx="minor">
                <a:schemeClr val="lt1"/>
              </a:fontRef>
            </p:style>
          </p:cxnSp>
        </p:grpSp>
        <p:sp>
          <p:nvSpPr>
            <p:cNvPr id="25" name="TextBox 24"/>
            <p:cNvSpPr txBox="1"/>
            <p:nvPr/>
          </p:nvSpPr>
          <p:spPr>
            <a:xfrm>
              <a:off x="6705600" y="838200"/>
              <a:ext cx="1880162" cy="1036547"/>
            </a:xfrm>
            <a:prstGeom prst="rect">
              <a:avLst/>
            </a:prstGeom>
            <a:noFill/>
          </p:spPr>
          <p:txBody>
            <a:bodyPr wrap="square" rtlCol="0" anchor="t" anchorCtr="0">
              <a:spAutoFit/>
            </a:bodyPr>
            <a:lstStyle/>
            <a:p>
              <a:pPr algn="ctr"/>
              <a:r>
                <a:rPr lang="en-US" sz="2000" dirty="0" smtClean="0">
                  <a:solidFill>
                    <a:srgbClr val="000000"/>
                  </a:solidFill>
                </a:rPr>
                <a:t>Light</a:t>
              </a:r>
              <a:br>
                <a:rPr lang="en-US" sz="2000" dirty="0" smtClean="0">
                  <a:solidFill>
                    <a:srgbClr val="000000"/>
                  </a:solidFill>
                </a:rPr>
              </a:br>
              <a:r>
                <a:rPr lang="en-US" sz="2000" dirty="0" smtClean="0">
                  <a:solidFill>
                    <a:srgbClr val="000000"/>
                  </a:solidFill>
                </a:rPr>
                <a:t>pollution</a:t>
              </a:r>
              <a:endParaRPr lang="en-US" sz="2000" dirty="0">
                <a:solidFill>
                  <a:srgbClr val="000000"/>
                </a:solidFill>
              </a:endParaRPr>
            </a:p>
          </p:txBody>
        </p:sp>
        <p:cxnSp>
          <p:nvCxnSpPr>
            <p:cNvPr id="26" name="Straight Connector 25"/>
            <p:cNvCxnSpPr/>
            <p:nvPr/>
          </p:nvCxnSpPr>
          <p:spPr>
            <a:xfrm flipH="1">
              <a:off x="5638800" y="2362200"/>
              <a:ext cx="1676400" cy="2438400"/>
            </a:xfrm>
            <a:prstGeom prst="line">
              <a:avLst/>
            </a:prstGeom>
            <a:solidFill>
              <a:schemeClr val="accent6"/>
            </a:solidFill>
            <a:ln w="28575" cmpd="sng">
              <a:solidFill>
                <a:schemeClr val="tx1"/>
              </a:solidFill>
              <a:tailEnd type="arrow"/>
            </a:ln>
            <a:effectLst/>
          </p:spPr>
          <p:style>
            <a:lnRef idx="1">
              <a:schemeClr val="accent1"/>
            </a:lnRef>
            <a:fillRef idx="3">
              <a:schemeClr val="accent1"/>
            </a:fillRef>
            <a:effectRef idx="2">
              <a:schemeClr val="accent1"/>
            </a:effectRef>
            <a:fontRef idx="minor">
              <a:schemeClr val="lt1"/>
            </a:fontRef>
          </p:style>
        </p:cxnSp>
        <p:sp>
          <p:nvSpPr>
            <p:cNvPr id="27" name="Hexagon 26"/>
            <p:cNvSpPr/>
            <p:nvPr/>
          </p:nvSpPr>
          <p:spPr>
            <a:xfrm>
              <a:off x="838200" y="457200"/>
              <a:ext cx="1880162" cy="1620829"/>
            </a:xfrm>
            <a:prstGeom prst="hexagon">
              <a:avLst/>
            </a:prstGeom>
            <a:solidFill>
              <a:srgbClr val="FF0000"/>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TextBox 27"/>
            <p:cNvSpPr txBox="1"/>
            <p:nvPr/>
          </p:nvSpPr>
          <p:spPr>
            <a:xfrm>
              <a:off x="838200" y="762000"/>
              <a:ext cx="1880162" cy="1036547"/>
            </a:xfrm>
            <a:prstGeom prst="rect">
              <a:avLst/>
            </a:prstGeom>
            <a:noFill/>
          </p:spPr>
          <p:txBody>
            <a:bodyPr wrap="square" rtlCol="0" anchor="t" anchorCtr="0">
              <a:spAutoFit/>
            </a:bodyPr>
            <a:lstStyle/>
            <a:p>
              <a:pPr algn="ctr"/>
              <a:r>
                <a:rPr lang="en-US" sz="2000" dirty="0" smtClean="0">
                  <a:solidFill>
                    <a:srgbClr val="000000"/>
                  </a:solidFill>
                </a:rPr>
                <a:t>Night warming</a:t>
              </a:r>
              <a:endParaRPr lang="en-US" sz="2000" dirty="0">
                <a:solidFill>
                  <a:srgbClr val="000000"/>
                </a:solidFill>
              </a:endParaRPr>
            </a:p>
          </p:txBody>
        </p:sp>
        <p:cxnSp>
          <p:nvCxnSpPr>
            <p:cNvPr id="30" name="Straight Connector 29"/>
            <p:cNvCxnSpPr/>
            <p:nvPr/>
          </p:nvCxnSpPr>
          <p:spPr>
            <a:xfrm>
              <a:off x="1752600" y="2209800"/>
              <a:ext cx="1981200" cy="2743200"/>
            </a:xfrm>
            <a:prstGeom prst="line">
              <a:avLst/>
            </a:prstGeom>
            <a:solidFill>
              <a:schemeClr val="accent6"/>
            </a:solidFill>
            <a:ln w="28575" cmpd="sng">
              <a:solidFill>
                <a:schemeClr val="tx1"/>
              </a:solidFill>
              <a:tailEnd type="arrow"/>
            </a:ln>
            <a:effectLst/>
          </p:spPr>
          <p:style>
            <a:lnRef idx="1">
              <a:schemeClr val="accent1"/>
            </a:lnRef>
            <a:fillRef idx="3">
              <a:schemeClr val="accent1"/>
            </a:fillRef>
            <a:effectRef idx="2">
              <a:schemeClr val="accent1"/>
            </a:effectRef>
            <a:fontRef idx="minor">
              <a:schemeClr val="lt1"/>
            </a:fontRef>
          </p:style>
        </p:cxnSp>
        <p:cxnSp>
          <p:nvCxnSpPr>
            <p:cNvPr id="31" name="Straight Connector 30"/>
            <p:cNvCxnSpPr/>
            <p:nvPr/>
          </p:nvCxnSpPr>
          <p:spPr>
            <a:xfrm>
              <a:off x="2667000" y="1676400"/>
              <a:ext cx="1066800" cy="533400"/>
            </a:xfrm>
            <a:prstGeom prst="line">
              <a:avLst/>
            </a:prstGeom>
            <a:solidFill>
              <a:srgbClr val="3F8DE2"/>
            </a:solidFill>
            <a:ln w="28575" cmpd="sng">
              <a:solidFill>
                <a:schemeClr val="tx1"/>
              </a:solidFill>
              <a:tailEnd type="arrow"/>
            </a:ln>
            <a:effectLst/>
          </p:spPr>
          <p:style>
            <a:lnRef idx="1">
              <a:schemeClr val="accent1"/>
            </a:lnRef>
            <a:fillRef idx="3">
              <a:schemeClr val="accent1"/>
            </a:fillRef>
            <a:effectRef idx="2">
              <a:schemeClr val="accent1"/>
            </a:effectRef>
            <a:fontRef idx="minor">
              <a:schemeClr val="lt1"/>
            </a:fontRef>
          </p:style>
        </p:cxnSp>
      </p:grpSp>
      <p:sp>
        <p:nvSpPr>
          <p:cNvPr id="29" name="TextBox 28"/>
          <p:cNvSpPr txBox="1"/>
          <p:nvPr/>
        </p:nvSpPr>
        <p:spPr>
          <a:xfrm rot="16200000">
            <a:off x="7668103" y="4600097"/>
            <a:ext cx="1889460" cy="461665"/>
          </a:xfrm>
          <a:prstGeom prst="rect">
            <a:avLst/>
          </a:prstGeom>
          <a:noFill/>
        </p:spPr>
        <p:txBody>
          <a:bodyPr wrap="none" rtlCol="0">
            <a:spAutoFit/>
          </a:bodyPr>
          <a:lstStyle/>
          <a:p>
            <a:r>
              <a:rPr lang="en-US" dirty="0" smtClean="0">
                <a:solidFill>
                  <a:srgbClr val="000000"/>
                </a:solidFill>
                <a:latin typeface="Arial"/>
                <a:cs typeface="Arial"/>
              </a:rPr>
              <a:t>OBSERVED</a:t>
            </a:r>
            <a:endParaRPr lang="en-US" dirty="0">
              <a:solidFill>
                <a:srgbClr val="000000"/>
              </a:solidFill>
              <a:latin typeface="Arial"/>
              <a:cs typeface="Arial"/>
            </a:endParaRPr>
          </a:p>
        </p:txBody>
      </p:sp>
      <p:sp>
        <p:nvSpPr>
          <p:cNvPr id="33" name="TextBox 32"/>
          <p:cNvSpPr txBox="1"/>
          <p:nvPr/>
        </p:nvSpPr>
        <p:spPr>
          <a:xfrm rot="16200000">
            <a:off x="6977533" y="3512925"/>
            <a:ext cx="1963097" cy="461665"/>
          </a:xfrm>
          <a:prstGeom prst="rect">
            <a:avLst/>
          </a:prstGeom>
          <a:noFill/>
        </p:spPr>
        <p:txBody>
          <a:bodyPr wrap="none" rtlCol="0">
            <a:spAutoFit/>
          </a:bodyPr>
          <a:lstStyle/>
          <a:p>
            <a:r>
              <a:rPr lang="en-US" dirty="0" smtClean="0">
                <a:solidFill>
                  <a:srgbClr val="000000"/>
                </a:solidFill>
                <a:latin typeface="Arial"/>
                <a:cs typeface="Arial"/>
              </a:rPr>
              <a:t>PREDICTED</a:t>
            </a:r>
            <a:endParaRPr lang="en-US" dirty="0">
              <a:solidFill>
                <a:srgbClr val="000000"/>
              </a:solidFill>
              <a:latin typeface="Arial"/>
              <a:cs typeface="Arial"/>
            </a:endParaRPr>
          </a:p>
        </p:txBody>
      </p:sp>
      <p:sp>
        <p:nvSpPr>
          <p:cNvPr id="2" name="TextBox 1"/>
          <p:cNvSpPr txBox="1"/>
          <p:nvPr/>
        </p:nvSpPr>
        <p:spPr>
          <a:xfrm rot="16200000">
            <a:off x="3972314" y="4638286"/>
            <a:ext cx="2209083" cy="400110"/>
          </a:xfrm>
          <a:prstGeom prst="rect">
            <a:avLst/>
          </a:prstGeom>
          <a:solidFill>
            <a:schemeClr val="bg1"/>
          </a:solidFill>
        </p:spPr>
        <p:txBody>
          <a:bodyPr wrap="none" rtlCol="0">
            <a:spAutoFit/>
          </a:bodyPr>
          <a:lstStyle/>
          <a:p>
            <a:r>
              <a:rPr lang="en-US" sz="2000" dirty="0" smtClean="0">
                <a:latin typeface="Arial"/>
                <a:cs typeface="Arial"/>
              </a:rPr>
              <a:t>Number of aphids</a:t>
            </a:r>
            <a:endParaRPr lang="en-US" sz="2000" dirty="0">
              <a:latin typeface="Arial"/>
              <a:cs typeface="Arial"/>
            </a:endParaRPr>
          </a:p>
        </p:txBody>
      </p:sp>
      <p:sp>
        <p:nvSpPr>
          <p:cNvPr id="35" name="TextBox 34"/>
          <p:cNvSpPr txBox="1"/>
          <p:nvPr/>
        </p:nvSpPr>
        <p:spPr>
          <a:xfrm>
            <a:off x="1905000" y="152400"/>
            <a:ext cx="2595582" cy="523220"/>
          </a:xfrm>
          <a:prstGeom prst="rect">
            <a:avLst/>
          </a:prstGeom>
          <a:noFill/>
        </p:spPr>
        <p:txBody>
          <a:bodyPr wrap="none" rtlCol="0">
            <a:spAutoFit/>
          </a:bodyPr>
          <a:lstStyle/>
          <a:p>
            <a:pPr algn="ctr"/>
            <a:r>
              <a:rPr lang="en-US" sz="2800" dirty="0" smtClean="0">
                <a:latin typeface="Arial"/>
                <a:cs typeface="Arial"/>
              </a:rPr>
              <a:t>Visual predator</a:t>
            </a:r>
            <a:endParaRPr lang="en-US" sz="2800" dirty="0">
              <a:latin typeface="Arial"/>
              <a:cs typeface="Arial"/>
            </a:endParaRPr>
          </a:p>
        </p:txBody>
      </p:sp>
    </p:spTree>
    <p:extLst>
      <p:ext uri="{BB962C8B-B14F-4D97-AF65-F5344CB8AC3E}">
        <p14:creationId xmlns:p14="http://schemas.microsoft.com/office/powerpoint/2010/main" val="271545182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p:cNvGraphicFramePr>
            <a:graphicFrameLocks/>
          </p:cNvGraphicFramePr>
          <p:nvPr>
            <p:extLst>
              <p:ext uri="{D42A27DB-BD31-4B8C-83A1-F6EECF244321}">
                <p14:modId xmlns:p14="http://schemas.microsoft.com/office/powerpoint/2010/main" val="156434629"/>
              </p:ext>
            </p:extLst>
          </p:nvPr>
        </p:nvGraphicFramePr>
        <p:xfrm>
          <a:off x="5257800" y="3325091"/>
          <a:ext cx="3886200" cy="3556000"/>
        </p:xfrm>
        <a:graphic>
          <a:graphicData uri="http://schemas.openxmlformats.org/drawingml/2006/chart">
            <c:chart xmlns:c="http://schemas.openxmlformats.org/drawingml/2006/chart" xmlns:r="http://schemas.openxmlformats.org/officeDocument/2006/relationships" r:id="rId3"/>
          </a:graphicData>
        </a:graphic>
      </p:graphicFrame>
      <p:grpSp>
        <p:nvGrpSpPr>
          <p:cNvPr id="32" name="Group 31"/>
          <p:cNvGrpSpPr/>
          <p:nvPr/>
        </p:nvGrpSpPr>
        <p:grpSpPr>
          <a:xfrm>
            <a:off x="-4618" y="6927"/>
            <a:ext cx="5414817" cy="2250757"/>
            <a:chOff x="457200" y="72189"/>
            <a:chExt cx="5414817" cy="2250757"/>
          </a:xfrm>
        </p:grpSpPr>
        <p:pic>
          <p:nvPicPr>
            <p:cNvPr id="33" name="Picture 32"/>
            <p:cNvPicPr>
              <a:picLocks noChangeAspect="1"/>
            </p:cNvPicPr>
            <p:nvPr/>
          </p:nvPicPr>
          <p:blipFill>
            <a:blip r:embed="rId4"/>
            <a:stretch>
              <a:fillRect/>
            </a:stretch>
          </p:blipFill>
          <p:spPr>
            <a:xfrm>
              <a:off x="457200" y="72189"/>
              <a:ext cx="2138218" cy="2250757"/>
            </a:xfrm>
            <a:prstGeom prst="rect">
              <a:avLst/>
            </a:prstGeom>
          </p:spPr>
        </p:pic>
        <p:sp>
          <p:nvSpPr>
            <p:cNvPr id="34" name="TextBox 33"/>
            <p:cNvSpPr txBox="1"/>
            <p:nvPr/>
          </p:nvSpPr>
          <p:spPr>
            <a:xfrm>
              <a:off x="2671618" y="217662"/>
              <a:ext cx="3200399" cy="830997"/>
            </a:xfrm>
            <a:prstGeom prst="rect">
              <a:avLst/>
            </a:prstGeom>
            <a:noFill/>
          </p:spPr>
          <p:txBody>
            <a:bodyPr wrap="square" rtlCol="0">
              <a:spAutoFit/>
            </a:bodyPr>
            <a:lstStyle/>
            <a:p>
              <a:r>
                <a:rPr lang="en-US" dirty="0" smtClean="0">
                  <a:latin typeface="Arial"/>
                  <a:cs typeface="Arial"/>
                </a:rPr>
                <a:t>C7</a:t>
              </a:r>
              <a:endParaRPr lang="en-US" dirty="0">
                <a:latin typeface="Arial"/>
                <a:cs typeface="Arial"/>
              </a:endParaRPr>
            </a:p>
            <a:p>
              <a:r>
                <a:rPr lang="en-US" dirty="0" smtClean="0">
                  <a:latin typeface="Arial"/>
                  <a:cs typeface="Arial"/>
                </a:rPr>
                <a:t>Visual hunter</a:t>
              </a:r>
            </a:p>
          </p:txBody>
        </p:sp>
      </p:grpSp>
      <p:sp>
        <p:nvSpPr>
          <p:cNvPr id="13" name="TextBox 12"/>
          <p:cNvSpPr txBox="1"/>
          <p:nvPr/>
        </p:nvSpPr>
        <p:spPr>
          <a:xfrm>
            <a:off x="2209800" y="4724400"/>
            <a:ext cx="3200399" cy="830997"/>
          </a:xfrm>
          <a:prstGeom prst="rect">
            <a:avLst/>
          </a:prstGeom>
          <a:noFill/>
        </p:spPr>
        <p:txBody>
          <a:bodyPr wrap="square" rtlCol="0">
            <a:spAutoFit/>
          </a:bodyPr>
          <a:lstStyle/>
          <a:p>
            <a:r>
              <a:rPr lang="en-US" dirty="0" err="1" smtClean="0">
                <a:latin typeface="Arial"/>
                <a:cs typeface="Arial"/>
              </a:rPr>
              <a:t>Cmac</a:t>
            </a:r>
            <a:endParaRPr lang="en-US" dirty="0" smtClean="0">
              <a:latin typeface="Arial"/>
              <a:cs typeface="Arial"/>
            </a:endParaRPr>
          </a:p>
          <a:p>
            <a:r>
              <a:rPr lang="en-US" dirty="0" smtClean="0">
                <a:latin typeface="Arial"/>
                <a:cs typeface="Arial"/>
              </a:rPr>
              <a:t>Hunts in the dark      </a:t>
            </a:r>
          </a:p>
        </p:txBody>
      </p:sp>
      <p:sp>
        <p:nvSpPr>
          <p:cNvPr id="3" name="Oval 2"/>
          <p:cNvSpPr/>
          <p:nvPr/>
        </p:nvSpPr>
        <p:spPr>
          <a:xfrm>
            <a:off x="7735455" y="3505200"/>
            <a:ext cx="1371600" cy="3200400"/>
          </a:xfrm>
          <a:prstGeom prst="ellipse">
            <a:avLst/>
          </a:prstGeom>
          <a:noFill/>
          <a:ln w="762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14" name="Chart 13"/>
          <p:cNvGraphicFramePr>
            <a:graphicFrameLocks/>
          </p:cNvGraphicFramePr>
          <p:nvPr>
            <p:extLst>
              <p:ext uri="{D42A27DB-BD31-4B8C-83A1-F6EECF244321}">
                <p14:modId xmlns:p14="http://schemas.microsoft.com/office/powerpoint/2010/main" val="1243153751"/>
              </p:ext>
            </p:extLst>
          </p:nvPr>
        </p:nvGraphicFramePr>
        <p:xfrm>
          <a:off x="5239162" y="1934"/>
          <a:ext cx="3886200" cy="3124200"/>
        </p:xfrm>
        <a:graphic>
          <a:graphicData uri="http://schemas.openxmlformats.org/drawingml/2006/chart">
            <c:chart xmlns:c="http://schemas.openxmlformats.org/drawingml/2006/chart" xmlns:r="http://schemas.openxmlformats.org/officeDocument/2006/relationships" r:id="rId5"/>
          </a:graphicData>
        </a:graphic>
      </p:graphicFrame>
      <p:pic>
        <p:nvPicPr>
          <p:cNvPr id="12" name="Picture 11"/>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6164" y="4472247"/>
            <a:ext cx="2149764" cy="2385753"/>
          </a:xfrm>
          <a:prstGeom prst="rect">
            <a:avLst/>
          </a:prstGeom>
        </p:spPr>
      </p:pic>
      <p:sp>
        <p:nvSpPr>
          <p:cNvPr id="15" name="TextBox 14"/>
          <p:cNvSpPr txBox="1"/>
          <p:nvPr/>
        </p:nvSpPr>
        <p:spPr>
          <a:xfrm rot="16200000">
            <a:off x="4505714" y="4790686"/>
            <a:ext cx="2209083" cy="400110"/>
          </a:xfrm>
          <a:prstGeom prst="rect">
            <a:avLst/>
          </a:prstGeom>
          <a:solidFill>
            <a:schemeClr val="bg1"/>
          </a:solidFill>
        </p:spPr>
        <p:txBody>
          <a:bodyPr wrap="none" rtlCol="0">
            <a:spAutoFit/>
          </a:bodyPr>
          <a:lstStyle/>
          <a:p>
            <a:r>
              <a:rPr lang="en-US" sz="2000" dirty="0" smtClean="0">
                <a:latin typeface="Arial"/>
                <a:cs typeface="Arial"/>
              </a:rPr>
              <a:t>Number of aphids</a:t>
            </a:r>
            <a:endParaRPr lang="en-US" sz="2000" dirty="0">
              <a:latin typeface="Arial"/>
              <a:cs typeface="Arial"/>
            </a:endParaRPr>
          </a:p>
        </p:txBody>
      </p:sp>
      <p:sp>
        <p:nvSpPr>
          <p:cNvPr id="19" name="TextBox 18"/>
          <p:cNvSpPr txBox="1"/>
          <p:nvPr/>
        </p:nvSpPr>
        <p:spPr>
          <a:xfrm rot="16200000">
            <a:off x="4505714" y="1285486"/>
            <a:ext cx="2209083" cy="400110"/>
          </a:xfrm>
          <a:prstGeom prst="rect">
            <a:avLst/>
          </a:prstGeom>
          <a:solidFill>
            <a:schemeClr val="bg1"/>
          </a:solidFill>
        </p:spPr>
        <p:txBody>
          <a:bodyPr wrap="none" rtlCol="0">
            <a:spAutoFit/>
          </a:bodyPr>
          <a:lstStyle/>
          <a:p>
            <a:r>
              <a:rPr lang="en-US" sz="2000" dirty="0" smtClean="0">
                <a:latin typeface="Arial"/>
                <a:cs typeface="Arial"/>
              </a:rPr>
              <a:t>Number of aphids</a:t>
            </a:r>
            <a:endParaRPr lang="en-US" sz="2000" dirty="0">
              <a:latin typeface="Arial"/>
              <a:cs typeface="Arial"/>
            </a:endParaRPr>
          </a:p>
        </p:txBody>
      </p:sp>
      <p:sp>
        <p:nvSpPr>
          <p:cNvPr id="20" name="Oval 19"/>
          <p:cNvSpPr/>
          <p:nvPr/>
        </p:nvSpPr>
        <p:spPr>
          <a:xfrm>
            <a:off x="7726218" y="76200"/>
            <a:ext cx="1371600" cy="3200400"/>
          </a:xfrm>
          <a:prstGeom prst="ellipse">
            <a:avLst/>
          </a:prstGeom>
          <a:noFill/>
          <a:ln w="76200" cmpd="sng">
            <a:solidFill>
              <a:srgbClr val="0062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92014450"/>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NTL_seWI_alfalfa.gi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0782" y="30018"/>
            <a:ext cx="8875059" cy="6858000"/>
          </a:xfrm>
          <a:prstGeom prst="rect">
            <a:avLst/>
          </a:prstGeom>
        </p:spPr>
      </p:pic>
      <p:sp>
        <p:nvSpPr>
          <p:cNvPr id="3" name="Left Arrow 2"/>
          <p:cNvSpPr/>
          <p:nvPr/>
        </p:nvSpPr>
        <p:spPr bwMode="auto">
          <a:xfrm>
            <a:off x="2057400" y="1828800"/>
            <a:ext cx="990600" cy="381000"/>
          </a:xfrm>
          <a:prstGeom prst="leftArrow">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charset="0"/>
              <a:ea typeface="ＭＳ Ｐゴシック" charset="0"/>
            </a:endParaRPr>
          </a:p>
        </p:txBody>
      </p:sp>
      <p:sp>
        <p:nvSpPr>
          <p:cNvPr id="4" name="TextBox 3"/>
          <p:cNvSpPr txBox="1"/>
          <p:nvPr/>
        </p:nvSpPr>
        <p:spPr>
          <a:xfrm>
            <a:off x="2362200" y="1828800"/>
            <a:ext cx="561071" cy="338554"/>
          </a:xfrm>
          <a:prstGeom prst="rect">
            <a:avLst/>
          </a:prstGeom>
          <a:noFill/>
        </p:spPr>
        <p:txBody>
          <a:bodyPr wrap="none" rtlCol="0">
            <a:spAutoFit/>
          </a:bodyPr>
          <a:lstStyle/>
          <a:p>
            <a:r>
              <a:rPr lang="en-US" sz="1600" dirty="0" smtClean="0">
                <a:latin typeface="Arial"/>
                <a:cs typeface="Arial"/>
              </a:rPr>
              <a:t>field</a:t>
            </a:r>
            <a:endParaRPr lang="en-US" sz="1600" dirty="0">
              <a:latin typeface="Arial"/>
              <a:cs typeface="Arial"/>
            </a:endParaRPr>
          </a:p>
        </p:txBody>
      </p:sp>
    </p:spTree>
    <p:extLst>
      <p:ext uri="{BB962C8B-B14F-4D97-AF65-F5344CB8AC3E}">
        <p14:creationId xmlns:p14="http://schemas.microsoft.com/office/powerpoint/2010/main" val="11163082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NTL_US_alfalfa.gif"/>
          <p:cNvPicPr>
            <a:picLocks noChangeAspect="1"/>
          </p:cNvPicPr>
          <p:nvPr/>
        </p:nvPicPr>
        <p:blipFill rotWithShape="1">
          <a:blip r:embed="rId3" cstate="screen">
            <a:extLst>
              <a:ext uri="{28A0092B-C50C-407E-A947-70E740481C1C}">
                <a14:useLocalDpi xmlns:a14="http://schemas.microsoft.com/office/drawing/2010/main"/>
              </a:ext>
            </a:extLst>
          </a:blip>
          <a:srcRect t="2176"/>
          <a:stretch/>
        </p:blipFill>
        <p:spPr>
          <a:xfrm>
            <a:off x="1" y="2019567"/>
            <a:ext cx="6400799" cy="4838432"/>
          </a:xfrm>
          <a:prstGeom prst="rect">
            <a:avLst/>
          </a:prstGeom>
        </p:spPr>
      </p:pic>
      <p:sp>
        <p:nvSpPr>
          <p:cNvPr id="6" name="TextBox 5"/>
          <p:cNvSpPr txBox="1"/>
          <p:nvPr/>
        </p:nvSpPr>
        <p:spPr>
          <a:xfrm>
            <a:off x="914400" y="838200"/>
            <a:ext cx="3505200" cy="830997"/>
          </a:xfrm>
          <a:prstGeom prst="rect">
            <a:avLst/>
          </a:prstGeom>
          <a:noFill/>
        </p:spPr>
        <p:txBody>
          <a:bodyPr wrap="square" rtlCol="0">
            <a:spAutoFit/>
          </a:bodyPr>
          <a:lstStyle/>
          <a:p>
            <a:pPr algn="ctr"/>
            <a:r>
              <a:rPr lang="en-US" dirty="0" smtClean="0">
                <a:latin typeface="Arial"/>
                <a:cs typeface="Arial"/>
              </a:rPr>
              <a:t>scaled to full moon reflectance from clouds</a:t>
            </a:r>
          </a:p>
        </p:txBody>
      </p:sp>
      <p:graphicFrame>
        <p:nvGraphicFramePr>
          <p:cNvPr id="7" name="Table 6"/>
          <p:cNvGraphicFramePr>
            <a:graphicFrameLocks noGrp="1"/>
          </p:cNvGraphicFramePr>
          <p:nvPr>
            <p:extLst>
              <p:ext uri="{D42A27DB-BD31-4B8C-83A1-F6EECF244321}">
                <p14:modId xmlns:p14="http://schemas.microsoft.com/office/powerpoint/2010/main" val="1085224686"/>
              </p:ext>
            </p:extLst>
          </p:nvPr>
        </p:nvGraphicFramePr>
        <p:xfrm>
          <a:off x="4572000" y="152400"/>
          <a:ext cx="4000500" cy="2270760"/>
        </p:xfrm>
        <a:graphic>
          <a:graphicData uri="http://schemas.openxmlformats.org/drawingml/2006/table">
            <a:tbl>
              <a:tblPr/>
              <a:tblGrid>
                <a:gridCol w="1892300"/>
                <a:gridCol w="1054100"/>
                <a:gridCol w="1054100"/>
              </a:tblGrid>
              <a:tr h="177800">
                <a:tc>
                  <a:txBody>
                    <a:bodyPr/>
                    <a:lstStyle/>
                    <a:p>
                      <a:pPr algn="ctr" fontAlgn="b"/>
                      <a:r>
                        <a:rPr lang="en-US" sz="2400" b="0" i="0" u="none" strike="noStrike" dirty="0">
                          <a:solidFill>
                            <a:srgbClr val="000000"/>
                          </a:solidFill>
                          <a:effectLst/>
                          <a:latin typeface="Arial"/>
                          <a:cs typeface="Arial"/>
                        </a:rPr>
                        <a:t>Full moon</a:t>
                      </a:r>
                    </a:p>
                  </a:txBody>
                  <a:tcPr marL="12700" marR="12700" marT="12700" marB="0" anchor="b">
                    <a:lnL>
                      <a:noFill/>
                    </a:lnL>
                    <a:lnR>
                      <a:noFill/>
                    </a:lnR>
                    <a:lnT>
                      <a:noFill/>
                    </a:lnT>
                    <a:lnB w="12700" cap="flat" cmpd="sng" algn="ctr">
                      <a:solidFill>
                        <a:scrgbClr r="0" g="0" b="0"/>
                      </a:solidFill>
                      <a:prstDash val="solid"/>
                      <a:round/>
                      <a:headEnd type="none" w="med" len="med"/>
                      <a:tailEnd type="none" w="med" len="med"/>
                    </a:lnB>
                    <a:noFill/>
                  </a:tcPr>
                </a:tc>
                <a:tc>
                  <a:txBody>
                    <a:bodyPr/>
                    <a:lstStyle/>
                    <a:p>
                      <a:pPr algn="ctr" fontAlgn="b"/>
                      <a:r>
                        <a:rPr lang="en-US" sz="2400" b="0" i="0" u="none" strike="noStrike" dirty="0">
                          <a:solidFill>
                            <a:srgbClr val="000000"/>
                          </a:solidFill>
                          <a:effectLst/>
                          <a:latin typeface="Arial"/>
                          <a:cs typeface="Arial"/>
                        </a:rPr>
                        <a:t>Total</a:t>
                      </a:r>
                    </a:p>
                  </a:txBody>
                  <a:tcPr marL="12700" marR="12700" marT="12700" marB="0" anchor="b">
                    <a:lnL>
                      <a:noFill/>
                    </a:lnL>
                    <a:lnR>
                      <a:noFill/>
                    </a:lnR>
                    <a:lnT>
                      <a:noFill/>
                    </a:lnT>
                    <a:lnB w="12700" cap="flat" cmpd="sng" algn="ctr">
                      <a:solidFill>
                        <a:scrgbClr r="0" g="0" b="0"/>
                      </a:solidFill>
                      <a:prstDash val="solid"/>
                      <a:round/>
                      <a:headEnd type="none" w="med" len="med"/>
                      <a:tailEnd type="none" w="med" len="med"/>
                    </a:lnB>
                    <a:noFill/>
                  </a:tcPr>
                </a:tc>
                <a:tc>
                  <a:txBody>
                    <a:bodyPr/>
                    <a:lstStyle/>
                    <a:p>
                      <a:pPr algn="ctr" fontAlgn="b"/>
                      <a:r>
                        <a:rPr lang="en-US" sz="2400" b="0" i="0" u="none" strike="noStrike" dirty="0">
                          <a:solidFill>
                            <a:srgbClr val="000000"/>
                          </a:solidFill>
                          <a:effectLst/>
                          <a:latin typeface="Arial"/>
                          <a:cs typeface="Arial"/>
                        </a:rPr>
                        <a:t>Alfalfa</a:t>
                      </a:r>
                    </a:p>
                  </a:txBody>
                  <a:tcPr marL="12700" marR="12700" marT="12700" marB="0" anchor="b">
                    <a:lnL>
                      <a:noFill/>
                    </a:lnL>
                    <a:lnR>
                      <a:noFill/>
                    </a:lnR>
                    <a:lnT>
                      <a:noFill/>
                    </a:lnT>
                    <a:lnB w="12700" cap="flat" cmpd="sng" algn="ctr">
                      <a:solidFill>
                        <a:scrgbClr r="0" g="0" b="0"/>
                      </a:solidFill>
                      <a:prstDash val="solid"/>
                      <a:round/>
                      <a:headEnd type="none" w="med" len="med"/>
                      <a:tailEnd type="none" w="med" len="med"/>
                    </a:lnB>
                    <a:noFill/>
                  </a:tcPr>
                </a:tc>
              </a:tr>
              <a:tr h="177800">
                <a:tc>
                  <a:txBody>
                    <a:bodyPr/>
                    <a:lstStyle/>
                    <a:p>
                      <a:pPr algn="r" fontAlgn="b"/>
                      <a:r>
                        <a:rPr lang="en-US" sz="2400" b="0" i="0" u="none" strike="noStrike" dirty="0" smtClean="0">
                          <a:solidFill>
                            <a:srgbClr val="000000"/>
                          </a:solidFill>
                          <a:effectLst/>
                          <a:latin typeface="Arial"/>
                          <a:cs typeface="Arial"/>
                        </a:rPr>
                        <a:t>≥full </a:t>
                      </a:r>
                      <a:r>
                        <a:rPr lang="en-US" sz="2400" b="0" i="0" u="none" strike="noStrike" dirty="0">
                          <a:solidFill>
                            <a:srgbClr val="000000"/>
                          </a:solidFill>
                          <a:effectLst/>
                          <a:latin typeface="Arial"/>
                          <a:cs typeface="Arial"/>
                        </a:rPr>
                        <a:t>moon</a:t>
                      </a:r>
                    </a:p>
                  </a:txBody>
                  <a:tcPr marL="12700" marR="12700" marT="12700" marB="0" anchor="b">
                    <a:lnL>
                      <a:noFill/>
                    </a:lnL>
                    <a:lnR>
                      <a:noFill/>
                    </a:lnR>
                    <a:lnT w="12700" cap="flat" cmpd="sng" algn="ctr">
                      <a:solidFill>
                        <a:scrgbClr r="0" g="0" b="0"/>
                      </a:solidFill>
                      <a:prstDash val="solid"/>
                      <a:round/>
                      <a:headEnd type="none" w="med" len="med"/>
                      <a:tailEnd type="none" w="med" len="med"/>
                    </a:lnT>
                    <a:lnB>
                      <a:noFill/>
                    </a:lnB>
                  </a:tcPr>
                </a:tc>
                <a:tc>
                  <a:txBody>
                    <a:bodyPr/>
                    <a:lstStyle/>
                    <a:p>
                      <a:pPr algn="ctr" fontAlgn="b"/>
                      <a:r>
                        <a:rPr lang="en-US" sz="2400" b="0" i="0" u="none" strike="noStrike" dirty="0" smtClean="0">
                          <a:solidFill>
                            <a:srgbClr val="000000"/>
                          </a:solidFill>
                          <a:effectLst/>
                          <a:latin typeface="Arial"/>
                          <a:cs typeface="Arial"/>
                        </a:rPr>
                        <a:t>2.4%</a:t>
                      </a:r>
                      <a:endParaRPr lang="en-US" sz="2400" b="0" i="0" u="none" strike="noStrike" dirty="0">
                        <a:solidFill>
                          <a:srgbClr val="000000"/>
                        </a:solidFill>
                        <a:effectLst/>
                        <a:latin typeface="Arial"/>
                        <a:cs typeface="Arial"/>
                      </a:endParaRPr>
                    </a:p>
                  </a:txBody>
                  <a:tcPr marL="12700" marR="12700" marT="12700" marB="0" anchor="b">
                    <a:lnL>
                      <a:noFill/>
                    </a:lnL>
                    <a:lnR>
                      <a:noFill/>
                    </a:lnR>
                    <a:lnT w="12700" cap="flat" cmpd="sng" algn="ctr">
                      <a:solidFill>
                        <a:scrgbClr r="0" g="0" b="0"/>
                      </a:solidFill>
                      <a:prstDash val="solid"/>
                      <a:round/>
                      <a:headEnd type="none" w="med" len="med"/>
                      <a:tailEnd type="none" w="med" len="med"/>
                    </a:lnT>
                    <a:lnB>
                      <a:noFill/>
                    </a:lnB>
                  </a:tcPr>
                </a:tc>
                <a:tc>
                  <a:txBody>
                    <a:bodyPr/>
                    <a:lstStyle/>
                    <a:p>
                      <a:pPr algn="ctr" fontAlgn="b"/>
                      <a:r>
                        <a:rPr lang="en-US" sz="2400" b="0" i="0" u="none" strike="noStrike" dirty="0" smtClean="0">
                          <a:solidFill>
                            <a:srgbClr val="000000"/>
                          </a:solidFill>
                          <a:effectLst/>
                          <a:latin typeface="Arial"/>
                          <a:cs typeface="Arial"/>
                        </a:rPr>
                        <a:t>1.1%</a:t>
                      </a:r>
                      <a:endParaRPr lang="en-US" sz="2400" b="0" i="0" u="none" strike="noStrike" dirty="0">
                        <a:solidFill>
                          <a:srgbClr val="000000"/>
                        </a:solidFill>
                        <a:effectLst/>
                        <a:latin typeface="Arial"/>
                        <a:cs typeface="Arial"/>
                      </a:endParaRPr>
                    </a:p>
                  </a:txBody>
                  <a:tcPr marL="12700" marR="12700" marT="12700" marB="0" anchor="b">
                    <a:lnL>
                      <a:noFill/>
                    </a:lnL>
                    <a:lnR>
                      <a:noFill/>
                    </a:lnR>
                    <a:lnT w="12700" cap="flat" cmpd="sng" algn="ctr">
                      <a:solidFill>
                        <a:scrgbClr r="0" g="0" b="0"/>
                      </a:solidFill>
                      <a:prstDash val="solid"/>
                      <a:round/>
                      <a:headEnd type="none" w="med" len="med"/>
                      <a:tailEnd type="none" w="med" len="med"/>
                    </a:lnT>
                    <a:lnB>
                      <a:noFill/>
                    </a:lnB>
                  </a:tcPr>
                </a:tc>
              </a:tr>
              <a:tr h="177800">
                <a:tc>
                  <a:txBody>
                    <a:bodyPr/>
                    <a:lstStyle/>
                    <a:p>
                      <a:pPr algn="r" fontAlgn="b"/>
                      <a:r>
                        <a:rPr lang="en-US" sz="2400" b="0" i="0" u="none" strike="noStrike" dirty="0">
                          <a:solidFill>
                            <a:srgbClr val="000000"/>
                          </a:solidFill>
                          <a:effectLst/>
                          <a:latin typeface="Arial"/>
                          <a:cs typeface="Arial"/>
                        </a:rPr>
                        <a:t>50 - 100%</a:t>
                      </a:r>
                    </a:p>
                  </a:txBody>
                  <a:tcPr marL="12700" marR="12700" marT="12700" marB="0" anchor="b">
                    <a:lnL>
                      <a:noFill/>
                    </a:lnL>
                    <a:lnR>
                      <a:noFill/>
                    </a:lnR>
                    <a:lnT>
                      <a:noFill/>
                    </a:lnT>
                    <a:lnB>
                      <a:noFill/>
                    </a:lnB>
                  </a:tcPr>
                </a:tc>
                <a:tc>
                  <a:txBody>
                    <a:bodyPr/>
                    <a:lstStyle/>
                    <a:p>
                      <a:pPr algn="ctr" fontAlgn="b"/>
                      <a:r>
                        <a:rPr lang="en-US" sz="2400" b="0" i="0" u="none" strike="noStrike" dirty="0">
                          <a:solidFill>
                            <a:srgbClr val="000000"/>
                          </a:solidFill>
                          <a:effectLst/>
                          <a:latin typeface="Arial"/>
                          <a:cs typeface="Arial"/>
                        </a:rPr>
                        <a:t>1.3</a:t>
                      </a:r>
                    </a:p>
                  </a:txBody>
                  <a:tcPr marL="12700" marR="12700" marT="12700" marB="0" anchor="b">
                    <a:lnL>
                      <a:noFill/>
                    </a:lnL>
                    <a:lnR>
                      <a:noFill/>
                    </a:lnR>
                    <a:lnT>
                      <a:noFill/>
                    </a:lnT>
                    <a:lnB>
                      <a:noFill/>
                    </a:lnB>
                  </a:tcPr>
                </a:tc>
                <a:tc>
                  <a:txBody>
                    <a:bodyPr/>
                    <a:lstStyle/>
                    <a:p>
                      <a:pPr algn="ctr" fontAlgn="b"/>
                      <a:r>
                        <a:rPr lang="en-US" sz="2400" b="0" i="0" u="none" strike="noStrike" dirty="0">
                          <a:solidFill>
                            <a:srgbClr val="000000"/>
                          </a:solidFill>
                          <a:effectLst/>
                          <a:latin typeface="Arial"/>
                          <a:cs typeface="Arial"/>
                        </a:rPr>
                        <a:t>1.3</a:t>
                      </a:r>
                    </a:p>
                  </a:txBody>
                  <a:tcPr marL="12700" marR="12700" marT="12700" marB="0" anchor="b">
                    <a:lnL>
                      <a:noFill/>
                    </a:lnL>
                    <a:lnR>
                      <a:noFill/>
                    </a:lnR>
                    <a:lnT>
                      <a:noFill/>
                    </a:lnT>
                    <a:lnB>
                      <a:noFill/>
                    </a:lnB>
                  </a:tcPr>
                </a:tc>
              </a:tr>
              <a:tr h="177800">
                <a:tc>
                  <a:txBody>
                    <a:bodyPr/>
                    <a:lstStyle/>
                    <a:p>
                      <a:pPr algn="r" fontAlgn="b"/>
                      <a:r>
                        <a:rPr lang="en-US" sz="2400" b="0" i="0" u="none" strike="noStrike" dirty="0">
                          <a:solidFill>
                            <a:srgbClr val="000000"/>
                          </a:solidFill>
                          <a:effectLst/>
                          <a:latin typeface="Arial"/>
                          <a:cs typeface="Arial"/>
                        </a:rPr>
                        <a:t>25 - 50%</a:t>
                      </a:r>
                    </a:p>
                  </a:txBody>
                  <a:tcPr marL="12700" marR="12700" marT="12700" marB="0" anchor="b">
                    <a:lnL>
                      <a:noFill/>
                    </a:lnL>
                    <a:lnR>
                      <a:noFill/>
                    </a:lnR>
                    <a:lnT>
                      <a:noFill/>
                    </a:lnT>
                    <a:lnB>
                      <a:noFill/>
                    </a:lnB>
                  </a:tcPr>
                </a:tc>
                <a:tc>
                  <a:txBody>
                    <a:bodyPr/>
                    <a:lstStyle/>
                    <a:p>
                      <a:pPr algn="ctr" fontAlgn="b"/>
                      <a:r>
                        <a:rPr lang="en-US" sz="2400" b="0" i="0" u="none" strike="noStrike" dirty="0">
                          <a:solidFill>
                            <a:srgbClr val="000000"/>
                          </a:solidFill>
                          <a:effectLst/>
                          <a:latin typeface="Arial"/>
                          <a:cs typeface="Arial"/>
                        </a:rPr>
                        <a:t>2.0</a:t>
                      </a:r>
                    </a:p>
                  </a:txBody>
                  <a:tcPr marL="12700" marR="12700" marT="12700" marB="0" anchor="b">
                    <a:lnL>
                      <a:noFill/>
                    </a:lnL>
                    <a:lnR>
                      <a:noFill/>
                    </a:lnR>
                    <a:lnT>
                      <a:noFill/>
                    </a:lnT>
                    <a:lnB>
                      <a:noFill/>
                    </a:lnB>
                  </a:tcPr>
                </a:tc>
                <a:tc>
                  <a:txBody>
                    <a:bodyPr/>
                    <a:lstStyle/>
                    <a:p>
                      <a:pPr algn="ctr" fontAlgn="b"/>
                      <a:r>
                        <a:rPr lang="en-US" sz="2400" b="0" i="0" u="none" strike="noStrike" dirty="0">
                          <a:solidFill>
                            <a:srgbClr val="000000"/>
                          </a:solidFill>
                          <a:effectLst/>
                          <a:latin typeface="Arial"/>
                          <a:cs typeface="Arial"/>
                        </a:rPr>
                        <a:t>2.8</a:t>
                      </a:r>
                    </a:p>
                  </a:txBody>
                  <a:tcPr marL="12700" marR="12700" marT="12700" marB="0" anchor="b">
                    <a:lnL>
                      <a:noFill/>
                    </a:lnL>
                    <a:lnR>
                      <a:noFill/>
                    </a:lnR>
                    <a:lnT>
                      <a:noFill/>
                    </a:lnT>
                    <a:lnB>
                      <a:noFill/>
                    </a:lnB>
                  </a:tcPr>
                </a:tc>
              </a:tr>
              <a:tr h="177800">
                <a:tc>
                  <a:txBody>
                    <a:bodyPr/>
                    <a:lstStyle/>
                    <a:p>
                      <a:pPr algn="r" fontAlgn="b"/>
                      <a:r>
                        <a:rPr lang="en-US" sz="2400" b="0" i="0" u="none" strike="noStrike" dirty="0">
                          <a:solidFill>
                            <a:srgbClr val="000000"/>
                          </a:solidFill>
                          <a:effectLst/>
                          <a:latin typeface="Arial"/>
                          <a:cs typeface="Arial"/>
                        </a:rPr>
                        <a:t>10 - 25%</a:t>
                      </a:r>
                    </a:p>
                  </a:txBody>
                  <a:tcPr marL="12700" marR="12700" marT="12700" marB="0" anchor="b">
                    <a:lnL>
                      <a:noFill/>
                    </a:lnL>
                    <a:lnR>
                      <a:noFill/>
                    </a:lnR>
                    <a:lnT>
                      <a:noFill/>
                    </a:lnT>
                    <a:lnB>
                      <a:noFill/>
                    </a:lnB>
                  </a:tcPr>
                </a:tc>
                <a:tc>
                  <a:txBody>
                    <a:bodyPr/>
                    <a:lstStyle/>
                    <a:p>
                      <a:pPr algn="ctr" fontAlgn="b"/>
                      <a:r>
                        <a:rPr lang="en-US" sz="2400" b="0" i="0" u="none" strike="noStrike" dirty="0">
                          <a:solidFill>
                            <a:srgbClr val="000000"/>
                          </a:solidFill>
                          <a:effectLst/>
                          <a:latin typeface="Arial"/>
                          <a:cs typeface="Arial"/>
                        </a:rPr>
                        <a:t>5.8</a:t>
                      </a:r>
                    </a:p>
                  </a:txBody>
                  <a:tcPr marL="12700" marR="12700" marT="12700" marB="0" anchor="b">
                    <a:lnL>
                      <a:noFill/>
                    </a:lnL>
                    <a:lnR>
                      <a:noFill/>
                    </a:lnR>
                    <a:lnT>
                      <a:noFill/>
                    </a:lnT>
                    <a:lnB>
                      <a:noFill/>
                    </a:lnB>
                  </a:tcPr>
                </a:tc>
                <a:tc>
                  <a:txBody>
                    <a:bodyPr/>
                    <a:lstStyle/>
                    <a:p>
                      <a:pPr algn="ctr" fontAlgn="b"/>
                      <a:r>
                        <a:rPr lang="en-US" sz="2400" b="0" i="0" u="none" strike="noStrike" dirty="0">
                          <a:solidFill>
                            <a:srgbClr val="000000"/>
                          </a:solidFill>
                          <a:effectLst/>
                          <a:latin typeface="Arial"/>
                          <a:cs typeface="Arial"/>
                        </a:rPr>
                        <a:t>12.3</a:t>
                      </a:r>
                    </a:p>
                  </a:txBody>
                  <a:tcPr marL="12700" marR="12700" marT="12700" marB="0" anchor="b">
                    <a:lnL>
                      <a:noFill/>
                    </a:lnL>
                    <a:lnR>
                      <a:noFill/>
                    </a:lnR>
                    <a:lnT>
                      <a:noFill/>
                    </a:lnT>
                    <a:lnB>
                      <a:noFill/>
                    </a:lnB>
                  </a:tcPr>
                </a:tc>
              </a:tr>
              <a:tr h="177800">
                <a:tc>
                  <a:txBody>
                    <a:bodyPr/>
                    <a:lstStyle/>
                    <a:p>
                      <a:pPr algn="r" fontAlgn="b"/>
                      <a:r>
                        <a:rPr lang="en-US" sz="2400" b="0" i="0" u="none" strike="noStrike" dirty="0" smtClean="0">
                          <a:solidFill>
                            <a:srgbClr val="000000"/>
                          </a:solidFill>
                          <a:effectLst/>
                          <a:latin typeface="Arial"/>
                          <a:cs typeface="Arial"/>
                        </a:rPr>
                        <a:t>&lt;10</a:t>
                      </a:r>
                      <a:r>
                        <a:rPr lang="en-US" sz="2400" b="0" i="0" u="none" strike="noStrike" dirty="0">
                          <a:solidFill>
                            <a:srgbClr val="000000"/>
                          </a:solidFill>
                          <a:effectLst/>
                          <a:latin typeface="Arial"/>
                          <a:cs typeface="Arial"/>
                        </a:rPr>
                        <a:t>%</a:t>
                      </a:r>
                    </a:p>
                  </a:txBody>
                  <a:tcPr marL="12700" marR="12700" marT="12700" marB="0" anchor="b">
                    <a:lnL>
                      <a:noFill/>
                    </a:lnL>
                    <a:lnR>
                      <a:noFill/>
                    </a:lnR>
                    <a:lnT>
                      <a:noFill/>
                    </a:lnT>
                    <a:lnB w="12700" cap="flat" cmpd="sng" algn="ctr">
                      <a:solidFill>
                        <a:scrgbClr r="0" g="0" b="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Arial"/>
                          <a:cs typeface="Arial"/>
                        </a:rPr>
                        <a:t>88.5</a:t>
                      </a:r>
                    </a:p>
                  </a:txBody>
                  <a:tcPr marL="12700" marR="12700" marT="12700" marB="0" anchor="b">
                    <a:lnL>
                      <a:noFill/>
                    </a:lnL>
                    <a:lnR>
                      <a:noFill/>
                    </a:lnR>
                    <a:lnT>
                      <a:noFill/>
                    </a:lnT>
                    <a:lnB w="12700" cap="flat" cmpd="sng" algn="ctr">
                      <a:solidFill>
                        <a:scrgbClr r="0" g="0" b="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Arial"/>
                          <a:cs typeface="Arial"/>
                        </a:rPr>
                        <a:t>82.4</a:t>
                      </a:r>
                    </a:p>
                  </a:txBody>
                  <a:tcPr marL="12700" marR="12700" marT="12700" marB="0" anchor="b">
                    <a:lnL>
                      <a:noFill/>
                    </a:lnL>
                    <a:lnR>
                      <a:noFill/>
                    </a:lnR>
                    <a:lnT>
                      <a:noFill/>
                    </a:lnT>
                    <a:lnB w="12700" cap="flat" cmpd="sng" algn="ctr">
                      <a:solidFill>
                        <a:scrgbClr r="0" g="0" b="0"/>
                      </a:solidFill>
                      <a:prstDash val="solid"/>
                      <a:round/>
                      <a:headEnd type="none" w="med" len="med"/>
                      <a:tailEnd type="none" w="med" len="med"/>
                    </a:lnB>
                  </a:tcPr>
                </a:tc>
              </a:tr>
            </a:tbl>
          </a:graphicData>
        </a:graphic>
      </p:graphicFrame>
      <p:sp>
        <p:nvSpPr>
          <p:cNvPr id="5" name="TextBox 4"/>
          <p:cNvSpPr txBox="1"/>
          <p:nvPr/>
        </p:nvSpPr>
        <p:spPr>
          <a:xfrm>
            <a:off x="6400800" y="3657600"/>
            <a:ext cx="2743200" cy="830997"/>
          </a:xfrm>
          <a:prstGeom prst="rect">
            <a:avLst/>
          </a:prstGeom>
          <a:noFill/>
        </p:spPr>
        <p:txBody>
          <a:bodyPr wrap="square" rtlCol="0">
            <a:spAutoFit/>
          </a:bodyPr>
          <a:lstStyle/>
          <a:p>
            <a:pPr algn="ctr"/>
            <a:r>
              <a:rPr lang="en-US" dirty="0" smtClean="0">
                <a:latin typeface="Arial"/>
                <a:cs typeface="Arial"/>
              </a:rPr>
              <a:t>largest impact for urban gardens</a:t>
            </a:r>
          </a:p>
        </p:txBody>
      </p:sp>
    </p:spTree>
    <p:extLst>
      <p:ext uri="{BB962C8B-B14F-4D97-AF65-F5344CB8AC3E}">
        <p14:creationId xmlns:p14="http://schemas.microsoft.com/office/powerpoint/2010/main" val="62417374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8458200" y="2590800"/>
            <a:ext cx="685800" cy="3962400"/>
          </a:xfrm>
          <a:prstGeom prst="rect">
            <a:avLst/>
          </a:prstGeom>
          <a:solidFill>
            <a:schemeClr val="bg1"/>
          </a:solidFill>
          <a:ln w="762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9" name="Group 18"/>
          <p:cNvGrpSpPr/>
          <p:nvPr/>
        </p:nvGrpSpPr>
        <p:grpSpPr>
          <a:xfrm>
            <a:off x="457200" y="457200"/>
            <a:ext cx="5486400" cy="4267199"/>
            <a:chOff x="838200" y="457200"/>
            <a:chExt cx="7747562" cy="6248399"/>
          </a:xfrm>
        </p:grpSpPr>
        <p:grpSp>
          <p:nvGrpSpPr>
            <p:cNvPr id="20" name="Group 19"/>
            <p:cNvGrpSpPr/>
            <p:nvPr/>
          </p:nvGrpSpPr>
          <p:grpSpPr>
            <a:xfrm rot="2455188">
              <a:off x="4318227" y="3944581"/>
              <a:ext cx="645756" cy="629402"/>
              <a:chOff x="2239284" y="1948540"/>
              <a:chExt cx="645756" cy="629402"/>
            </a:xfrm>
          </p:grpSpPr>
          <p:cxnSp>
            <p:nvCxnSpPr>
              <p:cNvPr id="38" name="Straight Connector 37"/>
              <p:cNvCxnSpPr/>
              <p:nvPr/>
            </p:nvCxnSpPr>
            <p:spPr>
              <a:xfrm>
                <a:off x="2390670" y="1948540"/>
                <a:ext cx="494370" cy="534517"/>
              </a:xfrm>
              <a:prstGeom prst="line">
                <a:avLst/>
              </a:prstGeom>
              <a:noFill/>
              <a:ln w="28575" cmpd="sng">
                <a:solidFill>
                  <a:schemeClr val="tx1"/>
                </a:solidFill>
                <a:tailEnd type="arrow"/>
              </a:ln>
              <a:effectLst/>
            </p:spPr>
            <p:style>
              <a:lnRef idx="1">
                <a:schemeClr val="accent1"/>
              </a:lnRef>
              <a:fillRef idx="3">
                <a:schemeClr val="accent1"/>
              </a:fillRef>
              <a:effectRef idx="2">
                <a:schemeClr val="accent1"/>
              </a:effectRef>
              <a:fontRef idx="minor">
                <a:schemeClr val="lt1"/>
              </a:fontRef>
            </p:style>
          </p:cxnSp>
          <p:cxnSp>
            <p:nvCxnSpPr>
              <p:cNvPr id="39" name="Straight Connector 38"/>
              <p:cNvCxnSpPr/>
              <p:nvPr/>
            </p:nvCxnSpPr>
            <p:spPr>
              <a:xfrm flipH="1" flipV="1">
                <a:off x="2239284" y="2057634"/>
                <a:ext cx="414831" cy="520308"/>
              </a:xfrm>
              <a:prstGeom prst="line">
                <a:avLst/>
              </a:prstGeom>
              <a:noFill/>
              <a:ln w="28575" cmpd="sng">
                <a:solidFill>
                  <a:schemeClr val="tx1"/>
                </a:solidFill>
                <a:tailEnd type="arrow"/>
              </a:ln>
              <a:effectLst/>
            </p:spPr>
            <p:style>
              <a:lnRef idx="1">
                <a:schemeClr val="accent1"/>
              </a:lnRef>
              <a:fillRef idx="3">
                <a:schemeClr val="accent1"/>
              </a:fillRef>
              <a:effectRef idx="2">
                <a:schemeClr val="accent1"/>
              </a:effectRef>
              <a:fontRef idx="minor">
                <a:schemeClr val="lt1"/>
              </a:fontRef>
            </p:style>
          </p:cxnSp>
        </p:grpSp>
        <p:sp>
          <p:nvSpPr>
            <p:cNvPr id="21" name="TextBox 20"/>
            <p:cNvSpPr txBox="1"/>
            <p:nvPr/>
          </p:nvSpPr>
          <p:spPr>
            <a:xfrm>
              <a:off x="5334000" y="762000"/>
              <a:ext cx="1880162" cy="954107"/>
            </a:xfrm>
            <a:prstGeom prst="rect">
              <a:avLst/>
            </a:prstGeom>
            <a:noFill/>
          </p:spPr>
          <p:txBody>
            <a:bodyPr wrap="square" rtlCol="0" anchor="t" anchorCtr="0">
              <a:spAutoFit/>
            </a:bodyPr>
            <a:lstStyle/>
            <a:p>
              <a:pPr algn="ctr"/>
              <a:r>
                <a:rPr lang="en-US" sz="2800" dirty="0" smtClean="0">
                  <a:solidFill>
                    <a:schemeClr val="bg1"/>
                  </a:solidFill>
                </a:rPr>
                <a:t>Light</a:t>
              </a:r>
              <a:br>
                <a:rPr lang="en-US" sz="2800" dirty="0" smtClean="0">
                  <a:solidFill>
                    <a:schemeClr val="bg1"/>
                  </a:solidFill>
                </a:rPr>
              </a:br>
              <a:r>
                <a:rPr lang="en-US" sz="2800" dirty="0" smtClean="0">
                  <a:solidFill>
                    <a:schemeClr val="bg1"/>
                  </a:solidFill>
                </a:rPr>
                <a:t>pollution</a:t>
              </a:r>
              <a:endParaRPr lang="en-US" sz="2800" dirty="0">
                <a:solidFill>
                  <a:schemeClr val="bg1"/>
                </a:solidFill>
              </a:endParaRPr>
            </a:p>
          </p:txBody>
        </p:sp>
        <p:pic>
          <p:nvPicPr>
            <p:cNvPr id="22" name="Picture 2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57600" y="1752600"/>
              <a:ext cx="1905000" cy="2005263"/>
            </a:xfrm>
            <a:prstGeom prst="rect">
              <a:avLst/>
            </a:prstGeom>
          </p:spPr>
        </p:pic>
        <p:pic>
          <p:nvPicPr>
            <p:cNvPr id="23" name="Picture 22" descr="aphid adult and first instar.psd"/>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0800000">
              <a:off x="3733799" y="4648199"/>
              <a:ext cx="1833737" cy="2057400"/>
            </a:xfrm>
            <a:prstGeom prst="rect">
              <a:avLst/>
            </a:prstGeom>
          </p:spPr>
        </p:pic>
        <p:grpSp>
          <p:nvGrpSpPr>
            <p:cNvPr id="24" name="Group 23"/>
            <p:cNvGrpSpPr/>
            <p:nvPr/>
          </p:nvGrpSpPr>
          <p:grpSpPr>
            <a:xfrm>
              <a:off x="5486400" y="533400"/>
              <a:ext cx="3099362" cy="1828800"/>
              <a:chOff x="-708692" y="759579"/>
              <a:chExt cx="3099362" cy="1828800"/>
            </a:xfrm>
            <a:solidFill>
              <a:srgbClr val="FFFF00"/>
            </a:solidFill>
          </p:grpSpPr>
          <p:sp>
            <p:nvSpPr>
              <p:cNvPr id="32" name="Hexagon 31"/>
              <p:cNvSpPr/>
              <p:nvPr/>
            </p:nvSpPr>
            <p:spPr>
              <a:xfrm>
                <a:off x="510508" y="759579"/>
                <a:ext cx="1880162" cy="1620829"/>
              </a:xfrm>
              <a:prstGeom prst="hexagon">
                <a:avLst/>
              </a:prstGeom>
              <a:grp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34" name="Straight Connector 33"/>
              <p:cNvCxnSpPr/>
              <p:nvPr/>
            </p:nvCxnSpPr>
            <p:spPr>
              <a:xfrm flipH="1">
                <a:off x="-708692" y="1826379"/>
                <a:ext cx="1143000" cy="762000"/>
              </a:xfrm>
              <a:prstGeom prst="line">
                <a:avLst/>
              </a:prstGeom>
              <a:grpFill/>
              <a:ln w="28575" cmpd="sng">
                <a:solidFill>
                  <a:schemeClr val="tx1"/>
                </a:solidFill>
                <a:tailEnd type="arrow"/>
              </a:ln>
              <a:effectLst/>
            </p:spPr>
            <p:style>
              <a:lnRef idx="1">
                <a:schemeClr val="accent1"/>
              </a:lnRef>
              <a:fillRef idx="3">
                <a:schemeClr val="accent1"/>
              </a:fillRef>
              <a:effectRef idx="2">
                <a:schemeClr val="accent1"/>
              </a:effectRef>
              <a:fontRef idx="minor">
                <a:schemeClr val="lt1"/>
              </a:fontRef>
            </p:style>
          </p:cxnSp>
        </p:grpSp>
        <p:sp>
          <p:nvSpPr>
            <p:cNvPr id="25" name="TextBox 24"/>
            <p:cNvSpPr txBox="1"/>
            <p:nvPr/>
          </p:nvSpPr>
          <p:spPr>
            <a:xfrm>
              <a:off x="6705600" y="838200"/>
              <a:ext cx="1880162" cy="1036547"/>
            </a:xfrm>
            <a:prstGeom prst="rect">
              <a:avLst/>
            </a:prstGeom>
            <a:noFill/>
          </p:spPr>
          <p:txBody>
            <a:bodyPr wrap="square" rtlCol="0" anchor="t" anchorCtr="0">
              <a:spAutoFit/>
            </a:bodyPr>
            <a:lstStyle/>
            <a:p>
              <a:pPr algn="ctr"/>
              <a:r>
                <a:rPr lang="en-US" sz="2000" dirty="0" smtClean="0">
                  <a:solidFill>
                    <a:srgbClr val="000000"/>
                  </a:solidFill>
                </a:rPr>
                <a:t>Light</a:t>
              </a:r>
              <a:br>
                <a:rPr lang="en-US" sz="2000" dirty="0" smtClean="0">
                  <a:solidFill>
                    <a:srgbClr val="000000"/>
                  </a:solidFill>
                </a:rPr>
              </a:br>
              <a:r>
                <a:rPr lang="en-US" sz="2000" dirty="0" smtClean="0">
                  <a:solidFill>
                    <a:srgbClr val="000000"/>
                  </a:solidFill>
                </a:rPr>
                <a:t>pollution</a:t>
              </a:r>
              <a:endParaRPr lang="en-US" sz="2000" dirty="0">
                <a:solidFill>
                  <a:srgbClr val="000000"/>
                </a:solidFill>
              </a:endParaRPr>
            </a:p>
          </p:txBody>
        </p:sp>
        <p:cxnSp>
          <p:nvCxnSpPr>
            <p:cNvPr id="26" name="Straight Connector 25"/>
            <p:cNvCxnSpPr/>
            <p:nvPr/>
          </p:nvCxnSpPr>
          <p:spPr>
            <a:xfrm flipH="1">
              <a:off x="5638800" y="2362200"/>
              <a:ext cx="1676400" cy="2438400"/>
            </a:xfrm>
            <a:prstGeom prst="line">
              <a:avLst/>
            </a:prstGeom>
            <a:solidFill>
              <a:schemeClr val="accent6"/>
            </a:solidFill>
            <a:ln w="28575" cmpd="sng">
              <a:solidFill>
                <a:schemeClr val="tx1"/>
              </a:solidFill>
              <a:tailEnd type="arrow"/>
            </a:ln>
            <a:effectLst/>
          </p:spPr>
          <p:style>
            <a:lnRef idx="1">
              <a:schemeClr val="accent1"/>
            </a:lnRef>
            <a:fillRef idx="3">
              <a:schemeClr val="accent1"/>
            </a:fillRef>
            <a:effectRef idx="2">
              <a:schemeClr val="accent1"/>
            </a:effectRef>
            <a:fontRef idx="minor">
              <a:schemeClr val="lt1"/>
            </a:fontRef>
          </p:style>
        </p:cxnSp>
        <p:sp>
          <p:nvSpPr>
            <p:cNvPr id="27" name="Hexagon 26"/>
            <p:cNvSpPr/>
            <p:nvPr/>
          </p:nvSpPr>
          <p:spPr>
            <a:xfrm>
              <a:off x="838200" y="457200"/>
              <a:ext cx="1880162" cy="1620829"/>
            </a:xfrm>
            <a:prstGeom prst="hexagon">
              <a:avLst/>
            </a:prstGeom>
            <a:solidFill>
              <a:srgbClr val="FF0000"/>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TextBox 27"/>
            <p:cNvSpPr txBox="1"/>
            <p:nvPr/>
          </p:nvSpPr>
          <p:spPr>
            <a:xfrm>
              <a:off x="838200" y="762000"/>
              <a:ext cx="1880162" cy="1036547"/>
            </a:xfrm>
            <a:prstGeom prst="rect">
              <a:avLst/>
            </a:prstGeom>
            <a:noFill/>
          </p:spPr>
          <p:txBody>
            <a:bodyPr wrap="square" rtlCol="0" anchor="t" anchorCtr="0">
              <a:spAutoFit/>
            </a:bodyPr>
            <a:lstStyle/>
            <a:p>
              <a:pPr algn="ctr"/>
              <a:r>
                <a:rPr lang="en-US" sz="2000" dirty="0" smtClean="0">
                  <a:solidFill>
                    <a:srgbClr val="000000"/>
                  </a:solidFill>
                </a:rPr>
                <a:t>Night warming</a:t>
              </a:r>
              <a:endParaRPr lang="en-US" sz="2000" dirty="0">
                <a:solidFill>
                  <a:srgbClr val="000000"/>
                </a:solidFill>
              </a:endParaRPr>
            </a:p>
          </p:txBody>
        </p:sp>
        <p:cxnSp>
          <p:nvCxnSpPr>
            <p:cNvPr id="30" name="Straight Connector 29"/>
            <p:cNvCxnSpPr/>
            <p:nvPr/>
          </p:nvCxnSpPr>
          <p:spPr>
            <a:xfrm>
              <a:off x="1752600" y="2209800"/>
              <a:ext cx="1981200" cy="2743200"/>
            </a:xfrm>
            <a:prstGeom prst="line">
              <a:avLst/>
            </a:prstGeom>
            <a:solidFill>
              <a:schemeClr val="accent6"/>
            </a:solidFill>
            <a:ln w="28575" cmpd="sng">
              <a:solidFill>
                <a:schemeClr val="tx1"/>
              </a:solidFill>
              <a:tailEnd type="arrow"/>
            </a:ln>
            <a:effectLst/>
          </p:spPr>
          <p:style>
            <a:lnRef idx="1">
              <a:schemeClr val="accent1"/>
            </a:lnRef>
            <a:fillRef idx="3">
              <a:schemeClr val="accent1"/>
            </a:fillRef>
            <a:effectRef idx="2">
              <a:schemeClr val="accent1"/>
            </a:effectRef>
            <a:fontRef idx="minor">
              <a:schemeClr val="lt1"/>
            </a:fontRef>
          </p:style>
        </p:cxnSp>
        <p:cxnSp>
          <p:nvCxnSpPr>
            <p:cNvPr id="31" name="Straight Connector 30"/>
            <p:cNvCxnSpPr/>
            <p:nvPr/>
          </p:nvCxnSpPr>
          <p:spPr>
            <a:xfrm>
              <a:off x="2667000" y="1676400"/>
              <a:ext cx="1066800" cy="533400"/>
            </a:xfrm>
            <a:prstGeom prst="line">
              <a:avLst/>
            </a:prstGeom>
            <a:solidFill>
              <a:srgbClr val="3F8DE2"/>
            </a:solidFill>
            <a:ln w="28575" cmpd="sng">
              <a:solidFill>
                <a:schemeClr val="tx1"/>
              </a:solidFill>
              <a:tailEnd type="arrow"/>
            </a:ln>
            <a:effectLst/>
          </p:spPr>
          <p:style>
            <a:lnRef idx="1">
              <a:schemeClr val="accent1"/>
            </a:lnRef>
            <a:fillRef idx="3">
              <a:schemeClr val="accent1"/>
            </a:fillRef>
            <a:effectRef idx="2">
              <a:schemeClr val="accent1"/>
            </a:effectRef>
            <a:fontRef idx="minor">
              <a:schemeClr val="lt1"/>
            </a:fontRef>
          </p:style>
        </p:cxnSp>
      </p:grpSp>
      <p:sp>
        <p:nvSpPr>
          <p:cNvPr id="29" name="TextBox 28"/>
          <p:cNvSpPr txBox="1"/>
          <p:nvPr/>
        </p:nvSpPr>
        <p:spPr>
          <a:xfrm>
            <a:off x="4572000" y="2362200"/>
            <a:ext cx="4495800" cy="4154983"/>
          </a:xfrm>
          <a:prstGeom prst="rect">
            <a:avLst/>
          </a:prstGeom>
          <a:noFill/>
        </p:spPr>
        <p:txBody>
          <a:bodyPr wrap="square" rtlCol="0">
            <a:spAutoFit/>
          </a:bodyPr>
          <a:lstStyle/>
          <a:p>
            <a:r>
              <a:rPr lang="en-US" dirty="0" smtClean="0">
                <a:latin typeface="Arial"/>
                <a:cs typeface="Arial"/>
              </a:rPr>
              <a:t>Can we predict the joint effects of two changes from their separate effects?</a:t>
            </a:r>
          </a:p>
          <a:p>
            <a:endParaRPr lang="en-US" dirty="0">
              <a:latin typeface="Arial"/>
              <a:cs typeface="Arial"/>
            </a:endParaRPr>
          </a:p>
          <a:p>
            <a:pPr marL="288925"/>
            <a:r>
              <a:rPr lang="en-US" dirty="0" smtClean="0">
                <a:solidFill>
                  <a:srgbClr val="008000"/>
                </a:solidFill>
                <a:latin typeface="Arial"/>
                <a:cs typeface="Arial"/>
              </a:rPr>
              <a:t>It depends on the ladybeetle.</a:t>
            </a:r>
          </a:p>
          <a:p>
            <a:endParaRPr lang="en-US" dirty="0">
              <a:latin typeface="Arial"/>
              <a:cs typeface="Arial"/>
            </a:endParaRPr>
          </a:p>
          <a:p>
            <a:r>
              <a:rPr lang="en-US" dirty="0" smtClean="0">
                <a:latin typeface="Arial"/>
                <a:cs typeface="Arial"/>
              </a:rPr>
              <a:t>How much can we learn from small-scale experiments?</a:t>
            </a:r>
          </a:p>
          <a:p>
            <a:endParaRPr lang="en-US" dirty="0">
              <a:solidFill>
                <a:srgbClr val="008000"/>
              </a:solidFill>
              <a:latin typeface="Arial"/>
              <a:cs typeface="Arial"/>
            </a:endParaRPr>
          </a:p>
          <a:p>
            <a:pPr marL="288925"/>
            <a:r>
              <a:rPr lang="en-US" dirty="0" smtClean="0">
                <a:solidFill>
                  <a:srgbClr val="008000"/>
                </a:solidFill>
                <a:latin typeface="Arial"/>
                <a:cs typeface="Arial"/>
              </a:rPr>
              <a:t>Remote sensing puts field experiments into context</a:t>
            </a:r>
          </a:p>
        </p:txBody>
      </p:sp>
    </p:spTree>
    <p:extLst>
      <p:ext uri="{BB962C8B-B14F-4D97-AF65-F5344CB8AC3E}">
        <p14:creationId xmlns:p14="http://schemas.microsoft.com/office/powerpoint/2010/main" val="294373887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304800"/>
            <a:ext cx="5715000" cy="523220"/>
          </a:xfrm>
          <a:prstGeom prst="rect">
            <a:avLst/>
          </a:prstGeom>
          <a:noFill/>
        </p:spPr>
        <p:txBody>
          <a:bodyPr wrap="square" rtlCol="0">
            <a:spAutoFit/>
          </a:bodyPr>
          <a:lstStyle/>
          <a:p>
            <a:pPr algn="ctr"/>
            <a:r>
              <a:rPr lang="en-US" sz="2800" b="1" dirty="0" smtClean="0">
                <a:latin typeface="Arial"/>
                <a:cs typeface="Arial"/>
              </a:rPr>
              <a:t>Project components</a:t>
            </a:r>
            <a:endParaRPr lang="en-US" sz="2800" dirty="0" smtClean="0">
              <a:solidFill>
                <a:srgbClr val="0000FF"/>
              </a:solidFill>
              <a:latin typeface="Arial"/>
              <a:cs typeface="Arial"/>
            </a:endParaRPr>
          </a:p>
        </p:txBody>
      </p:sp>
      <p:sp>
        <p:nvSpPr>
          <p:cNvPr id="39" name="TextBox 38"/>
          <p:cNvSpPr txBox="1"/>
          <p:nvPr/>
        </p:nvSpPr>
        <p:spPr>
          <a:xfrm>
            <a:off x="4419600" y="1447800"/>
            <a:ext cx="4572000" cy="4154983"/>
          </a:xfrm>
          <a:prstGeom prst="rect">
            <a:avLst/>
          </a:prstGeom>
          <a:noFill/>
        </p:spPr>
        <p:txBody>
          <a:bodyPr wrap="square" rtlCol="0">
            <a:spAutoFit/>
          </a:bodyPr>
          <a:lstStyle/>
          <a:p>
            <a:r>
              <a:rPr lang="en-US" b="1" dirty="0" smtClean="0">
                <a:latin typeface="Arial"/>
                <a:cs typeface="Arial"/>
              </a:rPr>
              <a:t>1. </a:t>
            </a:r>
            <a:r>
              <a:rPr lang="en-US" dirty="0" smtClean="0">
                <a:latin typeface="Arial"/>
                <a:cs typeface="Arial"/>
              </a:rPr>
              <a:t>Co-evolution among insects and bacterial symbionts</a:t>
            </a:r>
          </a:p>
          <a:p>
            <a:endParaRPr lang="en-US" dirty="0">
              <a:latin typeface="Arial"/>
              <a:cs typeface="Arial"/>
            </a:endParaRPr>
          </a:p>
          <a:p>
            <a:r>
              <a:rPr lang="en-US" b="1" dirty="0">
                <a:latin typeface="Arial"/>
                <a:cs typeface="Arial"/>
              </a:rPr>
              <a:t>2.</a:t>
            </a:r>
            <a:r>
              <a:rPr lang="en-US" dirty="0">
                <a:latin typeface="Arial"/>
                <a:cs typeface="Arial"/>
              </a:rPr>
              <a:t> Environmental effects on aphids and predators</a:t>
            </a:r>
          </a:p>
          <a:p>
            <a:endParaRPr lang="en-US" dirty="0" smtClean="0">
              <a:latin typeface="Arial"/>
              <a:cs typeface="Arial"/>
            </a:endParaRPr>
          </a:p>
          <a:p>
            <a:r>
              <a:rPr lang="en-US" b="1" dirty="0" smtClean="0">
                <a:solidFill>
                  <a:schemeClr val="bg2"/>
                </a:solidFill>
                <a:latin typeface="Arial"/>
                <a:cs typeface="Arial"/>
              </a:rPr>
              <a:t>3. </a:t>
            </a:r>
            <a:r>
              <a:rPr lang="en-US" dirty="0" smtClean="0">
                <a:solidFill>
                  <a:schemeClr val="bg2"/>
                </a:solidFill>
                <a:latin typeface="Arial"/>
                <a:cs typeface="Arial"/>
              </a:rPr>
              <a:t>Rapid </a:t>
            </a:r>
            <a:r>
              <a:rPr lang="en-US" dirty="0">
                <a:solidFill>
                  <a:schemeClr val="bg2"/>
                </a:solidFill>
                <a:latin typeface="Arial"/>
                <a:cs typeface="Arial"/>
              </a:rPr>
              <a:t>evolution to environmental change</a:t>
            </a:r>
          </a:p>
          <a:p>
            <a:endParaRPr lang="en-US" dirty="0">
              <a:solidFill>
                <a:schemeClr val="bg2"/>
              </a:solidFill>
              <a:latin typeface="Arial"/>
              <a:cs typeface="Arial"/>
            </a:endParaRPr>
          </a:p>
          <a:p>
            <a:r>
              <a:rPr lang="en-US" b="1" dirty="0" smtClean="0">
                <a:solidFill>
                  <a:schemeClr val="bg2"/>
                </a:solidFill>
                <a:latin typeface="Arial"/>
                <a:cs typeface="Arial"/>
              </a:rPr>
              <a:t>4. </a:t>
            </a:r>
            <a:r>
              <a:rPr lang="en-US" dirty="0">
                <a:solidFill>
                  <a:schemeClr val="bg2"/>
                </a:solidFill>
                <a:latin typeface="Arial"/>
                <a:cs typeface="Arial"/>
              </a:rPr>
              <a:t>I</a:t>
            </a:r>
            <a:r>
              <a:rPr lang="en-US" dirty="0" smtClean="0">
                <a:solidFill>
                  <a:schemeClr val="bg2"/>
                </a:solidFill>
                <a:latin typeface="Arial"/>
                <a:cs typeface="Arial"/>
              </a:rPr>
              <a:t>nterplay between ecological and evolutionary dynamics</a:t>
            </a:r>
          </a:p>
        </p:txBody>
      </p:sp>
      <p:sp>
        <p:nvSpPr>
          <p:cNvPr id="20" name="TextBox 19"/>
          <p:cNvSpPr txBox="1"/>
          <p:nvPr/>
        </p:nvSpPr>
        <p:spPr>
          <a:xfrm>
            <a:off x="1905000" y="4114800"/>
            <a:ext cx="1861507" cy="461665"/>
          </a:xfrm>
          <a:prstGeom prst="rect">
            <a:avLst/>
          </a:prstGeom>
          <a:noFill/>
        </p:spPr>
        <p:txBody>
          <a:bodyPr wrap="none" rtlCol="0">
            <a:spAutoFit/>
          </a:bodyPr>
          <a:lstStyle/>
          <a:p>
            <a:r>
              <a:rPr lang="en-US" dirty="0" smtClean="0">
                <a:solidFill>
                  <a:srgbClr val="0000FF"/>
                </a:solidFill>
                <a:latin typeface="Arial"/>
                <a:cs typeface="Arial"/>
              </a:rPr>
              <a:t>organization</a:t>
            </a:r>
            <a:endParaRPr lang="en-US" dirty="0">
              <a:solidFill>
                <a:srgbClr val="0000FF"/>
              </a:solidFill>
              <a:latin typeface="Arial"/>
              <a:cs typeface="Arial"/>
            </a:endParaRPr>
          </a:p>
        </p:txBody>
      </p:sp>
      <p:sp>
        <p:nvSpPr>
          <p:cNvPr id="21" name="TextBox 20"/>
          <p:cNvSpPr txBox="1"/>
          <p:nvPr/>
        </p:nvSpPr>
        <p:spPr>
          <a:xfrm rot="19968001">
            <a:off x="583292" y="4471583"/>
            <a:ext cx="1005954" cy="461665"/>
          </a:xfrm>
          <a:prstGeom prst="rect">
            <a:avLst/>
          </a:prstGeom>
          <a:noFill/>
        </p:spPr>
        <p:txBody>
          <a:bodyPr wrap="none" rtlCol="0">
            <a:spAutoFit/>
          </a:bodyPr>
          <a:lstStyle/>
          <a:p>
            <a:r>
              <a:rPr lang="en-US" dirty="0" smtClean="0">
                <a:solidFill>
                  <a:srgbClr val="008000"/>
                </a:solidFill>
                <a:latin typeface="Arial"/>
                <a:cs typeface="Arial"/>
              </a:rPr>
              <a:t>space</a:t>
            </a:r>
            <a:endParaRPr lang="en-US" dirty="0">
              <a:solidFill>
                <a:srgbClr val="008000"/>
              </a:solidFill>
              <a:latin typeface="Arial"/>
              <a:cs typeface="Arial"/>
            </a:endParaRPr>
          </a:p>
        </p:txBody>
      </p:sp>
      <p:sp>
        <p:nvSpPr>
          <p:cNvPr id="24" name="TextBox 23"/>
          <p:cNvSpPr txBox="1"/>
          <p:nvPr/>
        </p:nvSpPr>
        <p:spPr>
          <a:xfrm rot="16200000" flipH="1">
            <a:off x="992654" y="2969750"/>
            <a:ext cx="910294" cy="457200"/>
          </a:xfrm>
          <a:prstGeom prst="rect">
            <a:avLst/>
          </a:prstGeom>
          <a:noFill/>
        </p:spPr>
        <p:txBody>
          <a:bodyPr wrap="square" rtlCol="0">
            <a:spAutoFit/>
          </a:bodyPr>
          <a:lstStyle/>
          <a:p>
            <a:r>
              <a:rPr lang="en-US" dirty="0" smtClean="0">
                <a:solidFill>
                  <a:srgbClr val="FF0000"/>
                </a:solidFill>
                <a:latin typeface="Arial"/>
                <a:cs typeface="Arial"/>
              </a:rPr>
              <a:t>time</a:t>
            </a:r>
            <a:endParaRPr lang="en-US" dirty="0">
              <a:solidFill>
                <a:srgbClr val="FF0000"/>
              </a:solidFill>
              <a:latin typeface="Arial"/>
              <a:cs typeface="Arial"/>
            </a:endParaRPr>
          </a:p>
        </p:txBody>
      </p:sp>
      <p:cxnSp>
        <p:nvCxnSpPr>
          <p:cNvPr id="29" name="Straight Connector 28"/>
          <p:cNvCxnSpPr/>
          <p:nvPr/>
        </p:nvCxnSpPr>
        <p:spPr bwMode="auto">
          <a:xfrm>
            <a:off x="1752600" y="4648200"/>
            <a:ext cx="2438400" cy="0"/>
          </a:xfrm>
          <a:prstGeom prst="line">
            <a:avLst/>
          </a:prstGeom>
          <a:solidFill>
            <a:schemeClr val="accent1"/>
          </a:solidFill>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0" name="Straight Connector 29"/>
          <p:cNvCxnSpPr/>
          <p:nvPr/>
        </p:nvCxnSpPr>
        <p:spPr bwMode="auto">
          <a:xfrm flipV="1">
            <a:off x="457200" y="4648200"/>
            <a:ext cx="1295400" cy="685800"/>
          </a:xfrm>
          <a:prstGeom prst="line">
            <a:avLst/>
          </a:prstGeom>
          <a:solidFill>
            <a:schemeClr val="accent1"/>
          </a:solidFill>
          <a:ln w="38100" cap="flat" cmpd="sng" algn="ctr">
            <a:solidFill>
              <a:srgbClr val="008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2" name="Straight Connector 31"/>
          <p:cNvCxnSpPr/>
          <p:nvPr/>
        </p:nvCxnSpPr>
        <p:spPr bwMode="auto">
          <a:xfrm flipV="1">
            <a:off x="1752600" y="1752600"/>
            <a:ext cx="0" cy="289560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5" name="Straight Connector 34"/>
          <p:cNvCxnSpPr/>
          <p:nvPr/>
        </p:nvCxnSpPr>
        <p:spPr bwMode="auto">
          <a:xfrm>
            <a:off x="1752600" y="1752600"/>
            <a:ext cx="2438400"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6" name="Straight Connector 35"/>
          <p:cNvCxnSpPr/>
          <p:nvPr/>
        </p:nvCxnSpPr>
        <p:spPr bwMode="auto">
          <a:xfrm>
            <a:off x="4191000" y="1752600"/>
            <a:ext cx="0" cy="28956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7" name="Straight Connector 36"/>
          <p:cNvCxnSpPr/>
          <p:nvPr/>
        </p:nvCxnSpPr>
        <p:spPr bwMode="auto">
          <a:xfrm>
            <a:off x="457200" y="2209800"/>
            <a:ext cx="2895600"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8" name="Straight Connector 37"/>
          <p:cNvCxnSpPr/>
          <p:nvPr/>
        </p:nvCxnSpPr>
        <p:spPr bwMode="auto">
          <a:xfrm>
            <a:off x="3352800" y="2209800"/>
            <a:ext cx="0" cy="31242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0" name="Straight Connector 39"/>
          <p:cNvCxnSpPr/>
          <p:nvPr/>
        </p:nvCxnSpPr>
        <p:spPr bwMode="auto">
          <a:xfrm>
            <a:off x="457200" y="2209800"/>
            <a:ext cx="0" cy="31242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1" name="Straight Connector 40"/>
          <p:cNvCxnSpPr/>
          <p:nvPr/>
        </p:nvCxnSpPr>
        <p:spPr bwMode="auto">
          <a:xfrm>
            <a:off x="457200" y="5334000"/>
            <a:ext cx="2895600"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2" name="Straight Connector 41"/>
          <p:cNvCxnSpPr/>
          <p:nvPr/>
        </p:nvCxnSpPr>
        <p:spPr bwMode="auto">
          <a:xfrm flipV="1">
            <a:off x="457200" y="1752600"/>
            <a:ext cx="1295400" cy="4572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3" name="Straight Connector 42"/>
          <p:cNvCxnSpPr/>
          <p:nvPr/>
        </p:nvCxnSpPr>
        <p:spPr bwMode="auto">
          <a:xfrm flipV="1">
            <a:off x="3352800" y="1752600"/>
            <a:ext cx="838200" cy="4572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4" name="Straight Connector 43"/>
          <p:cNvCxnSpPr/>
          <p:nvPr/>
        </p:nvCxnSpPr>
        <p:spPr bwMode="auto">
          <a:xfrm flipV="1">
            <a:off x="3352800" y="4648200"/>
            <a:ext cx="838200" cy="6858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9" name="5-Point Star 18"/>
          <p:cNvSpPr/>
          <p:nvPr/>
        </p:nvSpPr>
        <p:spPr bwMode="auto">
          <a:xfrm>
            <a:off x="1752600" y="2362200"/>
            <a:ext cx="457200" cy="457200"/>
          </a:xfrm>
          <a:prstGeom prst="star5">
            <a:avLst/>
          </a:prstGeom>
          <a:solidFill>
            <a:schemeClr val="tx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cxnSp>
        <p:nvCxnSpPr>
          <p:cNvPr id="22" name="Straight Connector 21"/>
          <p:cNvCxnSpPr/>
          <p:nvPr/>
        </p:nvCxnSpPr>
        <p:spPr bwMode="auto">
          <a:xfrm>
            <a:off x="1981200" y="2667000"/>
            <a:ext cx="0" cy="24384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3" name="5-Point Star 22"/>
          <p:cNvSpPr/>
          <p:nvPr/>
        </p:nvSpPr>
        <p:spPr bwMode="auto">
          <a:xfrm>
            <a:off x="2819400" y="4343400"/>
            <a:ext cx="457200" cy="457200"/>
          </a:xfrm>
          <a:prstGeom prst="star5">
            <a:avLst/>
          </a:prstGeom>
          <a:solidFill>
            <a:schemeClr val="tx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cxnSp>
        <p:nvCxnSpPr>
          <p:cNvPr id="25" name="Straight Connector 24"/>
          <p:cNvCxnSpPr/>
          <p:nvPr/>
        </p:nvCxnSpPr>
        <p:spPr bwMode="auto">
          <a:xfrm>
            <a:off x="3048000" y="4495800"/>
            <a:ext cx="0" cy="6096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220520925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descr="NTL_US_alfalfa.gif"/>
          <p:cNvPicPr>
            <a:picLocks noChangeAspect="1"/>
          </p:cNvPicPr>
          <p:nvPr/>
        </p:nvPicPr>
        <p:blipFill rotWithShape="1">
          <a:blip r:embed="rId3" cstate="screen">
            <a:extLst>
              <a:ext uri="{28A0092B-C50C-407E-A947-70E740481C1C}">
                <a14:useLocalDpi xmlns:a14="http://schemas.microsoft.com/office/drawing/2010/main"/>
              </a:ext>
            </a:extLst>
          </a:blip>
          <a:srcRect l="771" t="1612" r="-61"/>
          <a:stretch/>
        </p:blipFill>
        <p:spPr>
          <a:xfrm>
            <a:off x="7026082" y="3131733"/>
            <a:ext cx="2133600" cy="1633735"/>
          </a:xfrm>
          <a:prstGeom prst="rect">
            <a:avLst/>
          </a:prstGeom>
        </p:spPr>
      </p:pic>
      <p:sp>
        <p:nvSpPr>
          <p:cNvPr id="4" name="TextBox 3"/>
          <p:cNvSpPr txBox="1"/>
          <p:nvPr/>
        </p:nvSpPr>
        <p:spPr>
          <a:xfrm>
            <a:off x="1539682" y="7534"/>
            <a:ext cx="5715000" cy="523220"/>
          </a:xfrm>
          <a:prstGeom prst="rect">
            <a:avLst/>
          </a:prstGeom>
          <a:noFill/>
        </p:spPr>
        <p:txBody>
          <a:bodyPr wrap="square" rtlCol="0">
            <a:spAutoFit/>
          </a:bodyPr>
          <a:lstStyle/>
          <a:p>
            <a:pPr algn="ctr"/>
            <a:r>
              <a:rPr lang="en-US" sz="2800" b="1" dirty="0" smtClean="0">
                <a:latin typeface="Arial"/>
                <a:cs typeface="Arial"/>
              </a:rPr>
              <a:t>Scale</a:t>
            </a:r>
            <a:endParaRPr lang="en-US" sz="2800" dirty="0" smtClean="0">
              <a:solidFill>
                <a:srgbClr val="0000FF"/>
              </a:solidFill>
              <a:latin typeface="Arial"/>
              <a:cs typeface="Arial"/>
            </a:endParaRPr>
          </a:p>
        </p:txBody>
      </p:sp>
      <p:cxnSp>
        <p:nvCxnSpPr>
          <p:cNvPr id="3" name="Straight Arrow Connector 2"/>
          <p:cNvCxnSpPr/>
          <p:nvPr/>
        </p:nvCxnSpPr>
        <p:spPr bwMode="auto">
          <a:xfrm>
            <a:off x="2149282" y="1760134"/>
            <a:ext cx="4419600" cy="2828"/>
          </a:xfrm>
          <a:prstGeom prst="straightConnector1">
            <a:avLst/>
          </a:prstGeom>
          <a:solidFill>
            <a:schemeClr val="accent1"/>
          </a:solidFill>
          <a:ln w="38100" cap="flat" cmpd="sng" algn="ctr">
            <a:solidFill>
              <a:srgbClr val="0000FF"/>
            </a:solidFill>
            <a:prstDash val="solid"/>
            <a:round/>
            <a:headEnd type="arrow"/>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 name="TextBox 4"/>
          <p:cNvSpPr txBox="1"/>
          <p:nvPr/>
        </p:nvSpPr>
        <p:spPr>
          <a:xfrm>
            <a:off x="3749482" y="1229562"/>
            <a:ext cx="1861507" cy="461665"/>
          </a:xfrm>
          <a:prstGeom prst="rect">
            <a:avLst/>
          </a:prstGeom>
          <a:noFill/>
        </p:spPr>
        <p:txBody>
          <a:bodyPr wrap="none" rtlCol="0">
            <a:spAutoFit/>
          </a:bodyPr>
          <a:lstStyle/>
          <a:p>
            <a:r>
              <a:rPr lang="en-US" dirty="0" smtClean="0">
                <a:solidFill>
                  <a:srgbClr val="0000FF"/>
                </a:solidFill>
                <a:latin typeface="Arial"/>
                <a:cs typeface="Arial"/>
              </a:rPr>
              <a:t>organization</a:t>
            </a:r>
            <a:endParaRPr lang="en-US" dirty="0">
              <a:solidFill>
                <a:srgbClr val="0000FF"/>
              </a:solidFill>
              <a:latin typeface="Arial"/>
              <a:cs typeface="Arial"/>
            </a:endParaRPr>
          </a:p>
        </p:txBody>
      </p:sp>
      <p:sp>
        <p:nvSpPr>
          <p:cNvPr id="8" name="TextBox 7"/>
          <p:cNvSpPr txBox="1"/>
          <p:nvPr/>
        </p:nvSpPr>
        <p:spPr>
          <a:xfrm>
            <a:off x="168082" y="464734"/>
            <a:ext cx="1625766" cy="461665"/>
          </a:xfrm>
          <a:prstGeom prst="rect">
            <a:avLst/>
          </a:prstGeom>
          <a:solidFill>
            <a:schemeClr val="bg1">
              <a:alpha val="0"/>
            </a:schemeClr>
          </a:solidFill>
        </p:spPr>
        <p:txBody>
          <a:bodyPr wrap="none" rtlCol="0">
            <a:spAutoFit/>
          </a:bodyPr>
          <a:lstStyle/>
          <a:p>
            <a:r>
              <a:rPr lang="en-US" dirty="0" smtClean="0">
                <a:latin typeface="Arial"/>
                <a:cs typeface="Arial"/>
              </a:rPr>
              <a:t>individuals</a:t>
            </a:r>
            <a:endParaRPr lang="en-US" dirty="0">
              <a:latin typeface="Arial"/>
              <a:cs typeface="Arial"/>
            </a:endParaRPr>
          </a:p>
        </p:txBody>
      </p:sp>
      <p:sp>
        <p:nvSpPr>
          <p:cNvPr id="9" name="TextBox 8"/>
          <p:cNvSpPr txBox="1"/>
          <p:nvPr/>
        </p:nvSpPr>
        <p:spPr>
          <a:xfrm>
            <a:off x="7254682" y="236134"/>
            <a:ext cx="1587694" cy="461665"/>
          </a:xfrm>
          <a:prstGeom prst="rect">
            <a:avLst/>
          </a:prstGeom>
          <a:solidFill>
            <a:schemeClr val="bg1">
              <a:alpha val="0"/>
            </a:schemeClr>
          </a:solidFill>
        </p:spPr>
        <p:txBody>
          <a:bodyPr wrap="none" rtlCol="0">
            <a:spAutoFit/>
          </a:bodyPr>
          <a:lstStyle/>
          <a:p>
            <a:r>
              <a:rPr lang="en-US" dirty="0" smtClean="0">
                <a:latin typeface="Arial"/>
                <a:cs typeface="Arial"/>
              </a:rPr>
              <a:t>food webs</a:t>
            </a:r>
            <a:endParaRPr lang="en-US" dirty="0">
              <a:latin typeface="Arial"/>
              <a:cs typeface="Arial"/>
            </a:endParaRPr>
          </a:p>
        </p:txBody>
      </p:sp>
      <p:pic>
        <p:nvPicPr>
          <p:cNvPr id="23" name="Picture 22" descr="aphid adult and first instar.psd"/>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0800000">
            <a:off x="168082" y="845734"/>
            <a:ext cx="1562072" cy="1752600"/>
          </a:xfrm>
          <a:prstGeom prst="rect">
            <a:avLst/>
          </a:prstGeom>
        </p:spPr>
      </p:pic>
      <p:grpSp>
        <p:nvGrpSpPr>
          <p:cNvPr id="2" name="Group 1"/>
          <p:cNvGrpSpPr/>
          <p:nvPr/>
        </p:nvGrpSpPr>
        <p:grpSpPr>
          <a:xfrm>
            <a:off x="6705600" y="845734"/>
            <a:ext cx="2254057" cy="1986574"/>
            <a:chOff x="2634768" y="2895600"/>
            <a:chExt cx="4632807" cy="3917703"/>
          </a:xfrm>
        </p:grpSpPr>
        <p:pic>
          <p:nvPicPr>
            <p:cNvPr id="38" name="Picture 4" descr="http://www.news.wisc.edu/newsphotos/images/ladybug.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2634768" y="3932655"/>
              <a:ext cx="1150619" cy="1286901"/>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descr="aphid adult and first instar.psd"/>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10800000">
              <a:off x="2634768" y="5435388"/>
              <a:ext cx="1228119" cy="1377915"/>
            </a:xfrm>
            <a:prstGeom prst="rect">
              <a:avLst/>
            </a:prstGeom>
          </p:spPr>
        </p:pic>
        <p:sp>
          <p:nvSpPr>
            <p:cNvPr id="10" name="Oval 2"/>
            <p:cNvSpPr>
              <a:spLocks noChangeArrowheads="1"/>
            </p:cNvSpPr>
            <p:nvPr/>
          </p:nvSpPr>
          <p:spPr bwMode="auto">
            <a:xfrm>
              <a:off x="3649663" y="2898775"/>
              <a:ext cx="804862" cy="777875"/>
            </a:xfrm>
            <a:prstGeom prst="ellipse">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 name="Line 5"/>
            <p:cNvSpPr>
              <a:spLocks noChangeShapeType="1"/>
            </p:cNvSpPr>
            <p:nvPr/>
          </p:nvSpPr>
          <p:spPr bwMode="auto">
            <a:xfrm>
              <a:off x="6061075" y="5872163"/>
              <a:ext cx="366713"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3" name="Line 6"/>
            <p:cNvSpPr>
              <a:spLocks noChangeShapeType="1"/>
            </p:cNvSpPr>
            <p:nvPr/>
          </p:nvSpPr>
          <p:spPr bwMode="auto">
            <a:xfrm flipH="1">
              <a:off x="4494213" y="4927600"/>
              <a:ext cx="69850" cy="579438"/>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 name="Line 7"/>
            <p:cNvSpPr>
              <a:spLocks noChangeShapeType="1"/>
            </p:cNvSpPr>
            <p:nvPr/>
          </p:nvSpPr>
          <p:spPr bwMode="auto">
            <a:xfrm flipH="1">
              <a:off x="5734050" y="4895850"/>
              <a:ext cx="69850" cy="593725"/>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 name="Line 8"/>
            <p:cNvSpPr>
              <a:spLocks noChangeShapeType="1"/>
            </p:cNvSpPr>
            <p:nvPr/>
          </p:nvSpPr>
          <p:spPr bwMode="auto">
            <a:xfrm flipH="1">
              <a:off x="3733799" y="4794251"/>
              <a:ext cx="587375" cy="61595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 name="Line 9"/>
            <p:cNvSpPr>
              <a:spLocks noChangeShapeType="1"/>
            </p:cNvSpPr>
            <p:nvPr/>
          </p:nvSpPr>
          <p:spPr bwMode="auto">
            <a:xfrm flipH="1">
              <a:off x="4784725" y="4849813"/>
              <a:ext cx="831850" cy="747712"/>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7" name="Line 10"/>
            <p:cNvSpPr>
              <a:spLocks noChangeShapeType="1"/>
            </p:cNvSpPr>
            <p:nvPr/>
          </p:nvSpPr>
          <p:spPr bwMode="auto">
            <a:xfrm flipH="1">
              <a:off x="6038850" y="3635375"/>
              <a:ext cx="196850" cy="549275"/>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8" name="Line 11"/>
            <p:cNvSpPr>
              <a:spLocks noChangeShapeType="1"/>
            </p:cNvSpPr>
            <p:nvPr/>
          </p:nvSpPr>
          <p:spPr bwMode="auto">
            <a:xfrm flipH="1">
              <a:off x="3733799" y="4762500"/>
              <a:ext cx="1766888" cy="9525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9" name="Line 12"/>
            <p:cNvSpPr>
              <a:spLocks noChangeShapeType="1"/>
            </p:cNvSpPr>
            <p:nvPr/>
          </p:nvSpPr>
          <p:spPr bwMode="auto">
            <a:xfrm>
              <a:off x="4213225" y="3644900"/>
              <a:ext cx="268288" cy="522288"/>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0" name="Line 13"/>
            <p:cNvSpPr>
              <a:spLocks noChangeShapeType="1"/>
            </p:cNvSpPr>
            <p:nvPr/>
          </p:nvSpPr>
          <p:spPr bwMode="auto">
            <a:xfrm>
              <a:off x="6526213" y="3643313"/>
              <a:ext cx="268287" cy="1820862"/>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 name="Oval 17"/>
            <p:cNvSpPr>
              <a:spLocks noChangeArrowheads="1"/>
            </p:cNvSpPr>
            <p:nvPr/>
          </p:nvSpPr>
          <p:spPr bwMode="auto">
            <a:xfrm>
              <a:off x="6019800" y="2895600"/>
              <a:ext cx="804863" cy="777875"/>
            </a:xfrm>
            <a:prstGeom prst="ellipse">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 name="Oval 19"/>
            <p:cNvSpPr>
              <a:spLocks noChangeArrowheads="1"/>
            </p:cNvSpPr>
            <p:nvPr/>
          </p:nvSpPr>
          <p:spPr bwMode="auto">
            <a:xfrm>
              <a:off x="5481638" y="4151313"/>
              <a:ext cx="804862" cy="777875"/>
            </a:xfrm>
            <a:prstGeom prst="ellipse">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 name="Oval 20"/>
            <p:cNvSpPr>
              <a:spLocks noChangeArrowheads="1"/>
            </p:cNvSpPr>
            <p:nvPr/>
          </p:nvSpPr>
          <p:spPr bwMode="auto">
            <a:xfrm>
              <a:off x="4222750" y="4149725"/>
              <a:ext cx="804863" cy="777875"/>
            </a:xfrm>
            <a:prstGeom prst="ellipse">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9" name="Oval 21"/>
            <p:cNvSpPr>
              <a:spLocks noChangeArrowheads="1"/>
            </p:cNvSpPr>
            <p:nvPr/>
          </p:nvSpPr>
          <p:spPr bwMode="auto">
            <a:xfrm>
              <a:off x="6462713" y="5500688"/>
              <a:ext cx="804862" cy="777875"/>
            </a:xfrm>
            <a:prstGeom prst="ellipse">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0" name="Oval 22"/>
            <p:cNvSpPr>
              <a:spLocks noChangeArrowheads="1"/>
            </p:cNvSpPr>
            <p:nvPr/>
          </p:nvSpPr>
          <p:spPr bwMode="auto">
            <a:xfrm>
              <a:off x="5275263" y="5499100"/>
              <a:ext cx="804862" cy="777875"/>
            </a:xfrm>
            <a:prstGeom prst="ellipse">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1" name="Oval 23"/>
            <p:cNvSpPr>
              <a:spLocks noChangeArrowheads="1"/>
            </p:cNvSpPr>
            <p:nvPr/>
          </p:nvSpPr>
          <p:spPr bwMode="auto">
            <a:xfrm>
              <a:off x="4086225" y="5495925"/>
              <a:ext cx="804863" cy="777875"/>
            </a:xfrm>
            <a:prstGeom prst="ellipse">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3" name="Line 25"/>
            <p:cNvSpPr>
              <a:spLocks noChangeShapeType="1"/>
            </p:cNvSpPr>
            <p:nvPr/>
          </p:nvSpPr>
          <p:spPr bwMode="auto">
            <a:xfrm>
              <a:off x="3684588" y="5895975"/>
              <a:ext cx="366712"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4" name="Line 26"/>
            <p:cNvSpPr>
              <a:spLocks noChangeShapeType="1"/>
            </p:cNvSpPr>
            <p:nvPr/>
          </p:nvSpPr>
          <p:spPr bwMode="auto">
            <a:xfrm>
              <a:off x="4895850" y="5876925"/>
              <a:ext cx="366713"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1" name="Line 14"/>
            <p:cNvSpPr>
              <a:spLocks noChangeShapeType="1"/>
            </p:cNvSpPr>
            <p:nvPr/>
          </p:nvSpPr>
          <p:spPr bwMode="auto">
            <a:xfrm flipH="1">
              <a:off x="3465513" y="3648075"/>
              <a:ext cx="411162" cy="549275"/>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2" name="Line 15"/>
            <p:cNvSpPr>
              <a:spLocks noChangeShapeType="1"/>
            </p:cNvSpPr>
            <p:nvPr/>
          </p:nvSpPr>
          <p:spPr bwMode="auto">
            <a:xfrm>
              <a:off x="3559175" y="4826000"/>
              <a:ext cx="635000" cy="7620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 name="Line 4"/>
            <p:cNvSpPr>
              <a:spLocks noChangeShapeType="1"/>
            </p:cNvSpPr>
            <p:nvPr/>
          </p:nvSpPr>
          <p:spPr bwMode="auto">
            <a:xfrm flipH="1">
              <a:off x="3311525" y="4916488"/>
              <a:ext cx="0" cy="595312"/>
            </a:xfrm>
            <a:prstGeom prst="line">
              <a:avLst/>
            </a:prstGeom>
            <a:noFill/>
            <a:ln w="50800">
              <a:solidFill>
                <a:schemeClr val="tx1"/>
              </a:solidFill>
              <a:round/>
              <a:headEnd type="triangle" w="med" len="sm"/>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cxnSp>
        <p:nvCxnSpPr>
          <p:cNvPr id="40" name="Straight Arrow Connector 39"/>
          <p:cNvCxnSpPr/>
          <p:nvPr/>
        </p:nvCxnSpPr>
        <p:spPr bwMode="auto">
          <a:xfrm>
            <a:off x="2149282" y="3665134"/>
            <a:ext cx="4419600" cy="0"/>
          </a:xfrm>
          <a:prstGeom prst="straightConnector1">
            <a:avLst/>
          </a:prstGeom>
          <a:solidFill>
            <a:schemeClr val="accent1"/>
          </a:solidFill>
          <a:ln w="38100" cap="flat" cmpd="sng" algn="ctr">
            <a:solidFill>
              <a:srgbClr val="008000"/>
            </a:solidFill>
            <a:prstDash val="solid"/>
            <a:round/>
            <a:headEnd type="arrow"/>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1" name="TextBox 40"/>
          <p:cNvSpPr txBox="1"/>
          <p:nvPr/>
        </p:nvSpPr>
        <p:spPr>
          <a:xfrm>
            <a:off x="4130482" y="3127269"/>
            <a:ext cx="1005954" cy="461665"/>
          </a:xfrm>
          <a:prstGeom prst="rect">
            <a:avLst/>
          </a:prstGeom>
          <a:noFill/>
        </p:spPr>
        <p:txBody>
          <a:bodyPr wrap="none" rtlCol="0">
            <a:spAutoFit/>
          </a:bodyPr>
          <a:lstStyle/>
          <a:p>
            <a:r>
              <a:rPr lang="en-US" dirty="0" smtClean="0">
                <a:solidFill>
                  <a:srgbClr val="009900"/>
                </a:solidFill>
                <a:latin typeface="Arial"/>
                <a:cs typeface="Arial"/>
              </a:rPr>
              <a:t>space</a:t>
            </a:r>
            <a:endParaRPr lang="en-US" dirty="0">
              <a:solidFill>
                <a:srgbClr val="009900"/>
              </a:solidFill>
              <a:latin typeface="Arial"/>
              <a:cs typeface="Arial"/>
            </a:endParaRPr>
          </a:p>
        </p:txBody>
      </p:sp>
      <p:pic>
        <p:nvPicPr>
          <p:cNvPr id="42" name="Picture 2" descr="http://chestofbooks.com/flora-plants/weeds/Fodder-Pasture-Plants/images/Plate-21-ALFALFA-or-LOCERNE-Medicago-sativa-l.jpg"/>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320482" y="3131734"/>
            <a:ext cx="1371600" cy="1519358"/>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p:cNvSpPr txBox="1"/>
          <p:nvPr/>
        </p:nvSpPr>
        <p:spPr>
          <a:xfrm>
            <a:off x="396682" y="2750734"/>
            <a:ext cx="1352549" cy="461665"/>
          </a:xfrm>
          <a:prstGeom prst="rect">
            <a:avLst/>
          </a:prstGeom>
          <a:solidFill>
            <a:schemeClr val="bg1">
              <a:alpha val="0"/>
            </a:schemeClr>
          </a:solidFill>
        </p:spPr>
        <p:txBody>
          <a:bodyPr wrap="square" rtlCol="0">
            <a:spAutoFit/>
          </a:bodyPr>
          <a:lstStyle/>
          <a:p>
            <a:pPr algn="ctr"/>
            <a:r>
              <a:rPr lang="en-US" dirty="0" smtClean="0">
                <a:latin typeface="Arial"/>
                <a:cs typeface="Arial"/>
              </a:rPr>
              <a:t>plants</a:t>
            </a:r>
            <a:endParaRPr lang="en-US" dirty="0">
              <a:latin typeface="Arial"/>
              <a:cs typeface="Arial"/>
            </a:endParaRPr>
          </a:p>
        </p:txBody>
      </p:sp>
      <p:sp>
        <p:nvSpPr>
          <p:cNvPr id="44" name="TextBox 43"/>
          <p:cNvSpPr txBox="1"/>
          <p:nvPr/>
        </p:nvSpPr>
        <p:spPr>
          <a:xfrm>
            <a:off x="7407082" y="2826934"/>
            <a:ext cx="1587694" cy="461665"/>
          </a:xfrm>
          <a:prstGeom prst="rect">
            <a:avLst/>
          </a:prstGeom>
          <a:noFill/>
        </p:spPr>
        <p:txBody>
          <a:bodyPr wrap="none" rtlCol="0">
            <a:spAutoFit/>
          </a:bodyPr>
          <a:lstStyle/>
          <a:p>
            <a:r>
              <a:rPr lang="en-US" dirty="0" smtClean="0">
                <a:latin typeface="Arial"/>
                <a:cs typeface="Arial"/>
              </a:rPr>
              <a:t>continents</a:t>
            </a:r>
            <a:endParaRPr lang="en-US" dirty="0">
              <a:latin typeface="Arial"/>
              <a:cs typeface="Arial"/>
            </a:endParaRPr>
          </a:p>
        </p:txBody>
      </p:sp>
    </p:spTree>
    <p:extLst>
      <p:ext uri="{BB962C8B-B14F-4D97-AF65-F5344CB8AC3E}">
        <p14:creationId xmlns:p14="http://schemas.microsoft.com/office/powerpoint/2010/main" val="192264686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adrosaur.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91200" y="5791200"/>
            <a:ext cx="2556356" cy="1066800"/>
          </a:xfrm>
          <a:prstGeom prst="rect">
            <a:avLst/>
          </a:prstGeom>
        </p:spPr>
      </p:pic>
      <p:pic>
        <p:nvPicPr>
          <p:cNvPr id="47" name="Picture 46" descr="NTL_US_alfalfa.gif"/>
          <p:cNvPicPr>
            <a:picLocks noChangeAspect="1"/>
          </p:cNvPicPr>
          <p:nvPr/>
        </p:nvPicPr>
        <p:blipFill rotWithShape="1">
          <a:blip r:embed="rId4" cstate="screen">
            <a:extLst>
              <a:ext uri="{28A0092B-C50C-407E-A947-70E740481C1C}">
                <a14:useLocalDpi xmlns:a14="http://schemas.microsoft.com/office/drawing/2010/main"/>
              </a:ext>
            </a:extLst>
          </a:blip>
          <a:srcRect l="771" t="1612" r="-61"/>
          <a:stretch/>
        </p:blipFill>
        <p:spPr>
          <a:xfrm>
            <a:off x="7026082" y="3131733"/>
            <a:ext cx="2133600" cy="1633735"/>
          </a:xfrm>
          <a:prstGeom prst="rect">
            <a:avLst/>
          </a:prstGeom>
        </p:spPr>
      </p:pic>
      <p:sp>
        <p:nvSpPr>
          <p:cNvPr id="4" name="TextBox 3"/>
          <p:cNvSpPr txBox="1"/>
          <p:nvPr/>
        </p:nvSpPr>
        <p:spPr>
          <a:xfrm>
            <a:off x="1539682" y="7534"/>
            <a:ext cx="5715000" cy="523220"/>
          </a:xfrm>
          <a:prstGeom prst="rect">
            <a:avLst/>
          </a:prstGeom>
          <a:noFill/>
        </p:spPr>
        <p:txBody>
          <a:bodyPr wrap="square" rtlCol="0">
            <a:spAutoFit/>
          </a:bodyPr>
          <a:lstStyle/>
          <a:p>
            <a:pPr algn="ctr"/>
            <a:r>
              <a:rPr lang="en-US" sz="2800" b="1" dirty="0" smtClean="0">
                <a:latin typeface="Arial"/>
                <a:cs typeface="Arial"/>
              </a:rPr>
              <a:t>Scale</a:t>
            </a:r>
            <a:endParaRPr lang="en-US" sz="2800" dirty="0" smtClean="0">
              <a:solidFill>
                <a:srgbClr val="0000FF"/>
              </a:solidFill>
              <a:latin typeface="Arial"/>
              <a:cs typeface="Arial"/>
            </a:endParaRPr>
          </a:p>
        </p:txBody>
      </p:sp>
      <p:cxnSp>
        <p:nvCxnSpPr>
          <p:cNvPr id="3" name="Straight Arrow Connector 2"/>
          <p:cNvCxnSpPr/>
          <p:nvPr/>
        </p:nvCxnSpPr>
        <p:spPr bwMode="auto">
          <a:xfrm>
            <a:off x="2149282" y="1760134"/>
            <a:ext cx="4419600" cy="2828"/>
          </a:xfrm>
          <a:prstGeom prst="straightConnector1">
            <a:avLst/>
          </a:prstGeom>
          <a:solidFill>
            <a:schemeClr val="accent1"/>
          </a:solidFill>
          <a:ln w="38100" cap="flat" cmpd="sng" algn="ctr">
            <a:solidFill>
              <a:srgbClr val="0000FF"/>
            </a:solidFill>
            <a:prstDash val="solid"/>
            <a:round/>
            <a:headEnd type="arrow"/>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 name="TextBox 4"/>
          <p:cNvSpPr txBox="1"/>
          <p:nvPr/>
        </p:nvSpPr>
        <p:spPr>
          <a:xfrm>
            <a:off x="3749482" y="1229562"/>
            <a:ext cx="1861507" cy="461665"/>
          </a:xfrm>
          <a:prstGeom prst="rect">
            <a:avLst/>
          </a:prstGeom>
          <a:noFill/>
        </p:spPr>
        <p:txBody>
          <a:bodyPr wrap="none" rtlCol="0">
            <a:spAutoFit/>
          </a:bodyPr>
          <a:lstStyle/>
          <a:p>
            <a:r>
              <a:rPr lang="en-US" dirty="0" smtClean="0">
                <a:solidFill>
                  <a:srgbClr val="0000FF"/>
                </a:solidFill>
                <a:latin typeface="Arial"/>
                <a:cs typeface="Arial"/>
              </a:rPr>
              <a:t>organization</a:t>
            </a:r>
            <a:endParaRPr lang="en-US" dirty="0">
              <a:solidFill>
                <a:srgbClr val="0000FF"/>
              </a:solidFill>
              <a:latin typeface="Arial"/>
              <a:cs typeface="Arial"/>
            </a:endParaRPr>
          </a:p>
        </p:txBody>
      </p:sp>
      <p:sp>
        <p:nvSpPr>
          <p:cNvPr id="8" name="TextBox 7"/>
          <p:cNvSpPr txBox="1"/>
          <p:nvPr/>
        </p:nvSpPr>
        <p:spPr>
          <a:xfrm>
            <a:off x="168082" y="464734"/>
            <a:ext cx="1625766" cy="461665"/>
          </a:xfrm>
          <a:prstGeom prst="rect">
            <a:avLst/>
          </a:prstGeom>
          <a:solidFill>
            <a:schemeClr val="bg1">
              <a:alpha val="0"/>
            </a:schemeClr>
          </a:solidFill>
        </p:spPr>
        <p:txBody>
          <a:bodyPr wrap="none" rtlCol="0">
            <a:spAutoFit/>
          </a:bodyPr>
          <a:lstStyle/>
          <a:p>
            <a:r>
              <a:rPr lang="en-US" dirty="0" smtClean="0">
                <a:latin typeface="Arial"/>
                <a:cs typeface="Arial"/>
              </a:rPr>
              <a:t>individuals</a:t>
            </a:r>
            <a:endParaRPr lang="en-US" dirty="0">
              <a:latin typeface="Arial"/>
              <a:cs typeface="Arial"/>
            </a:endParaRPr>
          </a:p>
        </p:txBody>
      </p:sp>
      <p:sp>
        <p:nvSpPr>
          <p:cNvPr id="9" name="TextBox 8"/>
          <p:cNvSpPr txBox="1"/>
          <p:nvPr/>
        </p:nvSpPr>
        <p:spPr>
          <a:xfrm>
            <a:off x="7254682" y="236134"/>
            <a:ext cx="1587694" cy="461665"/>
          </a:xfrm>
          <a:prstGeom prst="rect">
            <a:avLst/>
          </a:prstGeom>
          <a:solidFill>
            <a:schemeClr val="bg1">
              <a:alpha val="0"/>
            </a:schemeClr>
          </a:solidFill>
        </p:spPr>
        <p:txBody>
          <a:bodyPr wrap="none" rtlCol="0">
            <a:spAutoFit/>
          </a:bodyPr>
          <a:lstStyle/>
          <a:p>
            <a:r>
              <a:rPr lang="en-US" dirty="0" smtClean="0">
                <a:latin typeface="Arial"/>
                <a:cs typeface="Arial"/>
              </a:rPr>
              <a:t>food webs</a:t>
            </a:r>
            <a:endParaRPr lang="en-US" dirty="0">
              <a:latin typeface="Arial"/>
              <a:cs typeface="Arial"/>
            </a:endParaRPr>
          </a:p>
        </p:txBody>
      </p:sp>
      <p:pic>
        <p:nvPicPr>
          <p:cNvPr id="23" name="Picture 22" descr="aphid adult and first instar.psd"/>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10800000">
            <a:off x="168082" y="845734"/>
            <a:ext cx="1562072" cy="1752600"/>
          </a:xfrm>
          <a:prstGeom prst="rect">
            <a:avLst/>
          </a:prstGeom>
        </p:spPr>
      </p:pic>
      <p:grpSp>
        <p:nvGrpSpPr>
          <p:cNvPr id="2" name="Group 1"/>
          <p:cNvGrpSpPr/>
          <p:nvPr/>
        </p:nvGrpSpPr>
        <p:grpSpPr>
          <a:xfrm>
            <a:off x="6705600" y="845734"/>
            <a:ext cx="2254057" cy="1986574"/>
            <a:chOff x="2634768" y="2895600"/>
            <a:chExt cx="4632807" cy="3917703"/>
          </a:xfrm>
        </p:grpSpPr>
        <p:pic>
          <p:nvPicPr>
            <p:cNvPr id="38" name="Picture 4" descr="http://www.news.wisc.edu/newsphotos/images/ladybug.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2634768" y="3932655"/>
              <a:ext cx="1150619" cy="1286901"/>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descr="aphid adult and first instar.psd"/>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rot="10800000">
              <a:off x="2634768" y="5435388"/>
              <a:ext cx="1228119" cy="1377915"/>
            </a:xfrm>
            <a:prstGeom prst="rect">
              <a:avLst/>
            </a:prstGeom>
          </p:spPr>
        </p:pic>
        <p:sp>
          <p:nvSpPr>
            <p:cNvPr id="10" name="Oval 2"/>
            <p:cNvSpPr>
              <a:spLocks noChangeArrowheads="1"/>
            </p:cNvSpPr>
            <p:nvPr/>
          </p:nvSpPr>
          <p:spPr bwMode="auto">
            <a:xfrm>
              <a:off x="3649663" y="2898775"/>
              <a:ext cx="804862" cy="777875"/>
            </a:xfrm>
            <a:prstGeom prst="ellipse">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 name="Line 5"/>
            <p:cNvSpPr>
              <a:spLocks noChangeShapeType="1"/>
            </p:cNvSpPr>
            <p:nvPr/>
          </p:nvSpPr>
          <p:spPr bwMode="auto">
            <a:xfrm>
              <a:off x="6061075" y="5872163"/>
              <a:ext cx="366713"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3" name="Line 6"/>
            <p:cNvSpPr>
              <a:spLocks noChangeShapeType="1"/>
            </p:cNvSpPr>
            <p:nvPr/>
          </p:nvSpPr>
          <p:spPr bwMode="auto">
            <a:xfrm flipH="1">
              <a:off x="4494213" y="4927600"/>
              <a:ext cx="69850" cy="579438"/>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 name="Line 7"/>
            <p:cNvSpPr>
              <a:spLocks noChangeShapeType="1"/>
            </p:cNvSpPr>
            <p:nvPr/>
          </p:nvSpPr>
          <p:spPr bwMode="auto">
            <a:xfrm flipH="1">
              <a:off x="5734050" y="4895850"/>
              <a:ext cx="69850" cy="593725"/>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 name="Line 8"/>
            <p:cNvSpPr>
              <a:spLocks noChangeShapeType="1"/>
            </p:cNvSpPr>
            <p:nvPr/>
          </p:nvSpPr>
          <p:spPr bwMode="auto">
            <a:xfrm flipH="1">
              <a:off x="3733799" y="4794251"/>
              <a:ext cx="587375" cy="61595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 name="Line 9"/>
            <p:cNvSpPr>
              <a:spLocks noChangeShapeType="1"/>
            </p:cNvSpPr>
            <p:nvPr/>
          </p:nvSpPr>
          <p:spPr bwMode="auto">
            <a:xfrm flipH="1">
              <a:off x="4784725" y="4849813"/>
              <a:ext cx="831850" cy="747712"/>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7" name="Line 10"/>
            <p:cNvSpPr>
              <a:spLocks noChangeShapeType="1"/>
            </p:cNvSpPr>
            <p:nvPr/>
          </p:nvSpPr>
          <p:spPr bwMode="auto">
            <a:xfrm flipH="1">
              <a:off x="6038850" y="3635375"/>
              <a:ext cx="196850" cy="549275"/>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8" name="Line 11"/>
            <p:cNvSpPr>
              <a:spLocks noChangeShapeType="1"/>
            </p:cNvSpPr>
            <p:nvPr/>
          </p:nvSpPr>
          <p:spPr bwMode="auto">
            <a:xfrm flipH="1">
              <a:off x="3733799" y="4762500"/>
              <a:ext cx="1766888" cy="9525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9" name="Line 12"/>
            <p:cNvSpPr>
              <a:spLocks noChangeShapeType="1"/>
            </p:cNvSpPr>
            <p:nvPr/>
          </p:nvSpPr>
          <p:spPr bwMode="auto">
            <a:xfrm>
              <a:off x="4213225" y="3644900"/>
              <a:ext cx="268288" cy="522288"/>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0" name="Line 13"/>
            <p:cNvSpPr>
              <a:spLocks noChangeShapeType="1"/>
            </p:cNvSpPr>
            <p:nvPr/>
          </p:nvSpPr>
          <p:spPr bwMode="auto">
            <a:xfrm>
              <a:off x="6526213" y="3643313"/>
              <a:ext cx="268287" cy="1820862"/>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 name="Oval 17"/>
            <p:cNvSpPr>
              <a:spLocks noChangeArrowheads="1"/>
            </p:cNvSpPr>
            <p:nvPr/>
          </p:nvSpPr>
          <p:spPr bwMode="auto">
            <a:xfrm>
              <a:off x="6019800" y="2895600"/>
              <a:ext cx="804863" cy="777875"/>
            </a:xfrm>
            <a:prstGeom prst="ellipse">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 name="Oval 19"/>
            <p:cNvSpPr>
              <a:spLocks noChangeArrowheads="1"/>
            </p:cNvSpPr>
            <p:nvPr/>
          </p:nvSpPr>
          <p:spPr bwMode="auto">
            <a:xfrm>
              <a:off x="5481638" y="4151313"/>
              <a:ext cx="804862" cy="777875"/>
            </a:xfrm>
            <a:prstGeom prst="ellipse">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 name="Oval 20"/>
            <p:cNvSpPr>
              <a:spLocks noChangeArrowheads="1"/>
            </p:cNvSpPr>
            <p:nvPr/>
          </p:nvSpPr>
          <p:spPr bwMode="auto">
            <a:xfrm>
              <a:off x="4222750" y="4149725"/>
              <a:ext cx="804863" cy="777875"/>
            </a:xfrm>
            <a:prstGeom prst="ellipse">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9" name="Oval 21"/>
            <p:cNvSpPr>
              <a:spLocks noChangeArrowheads="1"/>
            </p:cNvSpPr>
            <p:nvPr/>
          </p:nvSpPr>
          <p:spPr bwMode="auto">
            <a:xfrm>
              <a:off x="6462713" y="5500688"/>
              <a:ext cx="804862" cy="777875"/>
            </a:xfrm>
            <a:prstGeom prst="ellipse">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0" name="Oval 22"/>
            <p:cNvSpPr>
              <a:spLocks noChangeArrowheads="1"/>
            </p:cNvSpPr>
            <p:nvPr/>
          </p:nvSpPr>
          <p:spPr bwMode="auto">
            <a:xfrm>
              <a:off x="5275263" y="5499100"/>
              <a:ext cx="804862" cy="777875"/>
            </a:xfrm>
            <a:prstGeom prst="ellipse">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1" name="Oval 23"/>
            <p:cNvSpPr>
              <a:spLocks noChangeArrowheads="1"/>
            </p:cNvSpPr>
            <p:nvPr/>
          </p:nvSpPr>
          <p:spPr bwMode="auto">
            <a:xfrm>
              <a:off x="4086225" y="5495925"/>
              <a:ext cx="804863" cy="777875"/>
            </a:xfrm>
            <a:prstGeom prst="ellipse">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3" name="Line 25"/>
            <p:cNvSpPr>
              <a:spLocks noChangeShapeType="1"/>
            </p:cNvSpPr>
            <p:nvPr/>
          </p:nvSpPr>
          <p:spPr bwMode="auto">
            <a:xfrm>
              <a:off x="3684588" y="5895975"/>
              <a:ext cx="366712"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4" name="Line 26"/>
            <p:cNvSpPr>
              <a:spLocks noChangeShapeType="1"/>
            </p:cNvSpPr>
            <p:nvPr/>
          </p:nvSpPr>
          <p:spPr bwMode="auto">
            <a:xfrm>
              <a:off x="4895850" y="5876925"/>
              <a:ext cx="366713"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1" name="Line 14"/>
            <p:cNvSpPr>
              <a:spLocks noChangeShapeType="1"/>
            </p:cNvSpPr>
            <p:nvPr/>
          </p:nvSpPr>
          <p:spPr bwMode="auto">
            <a:xfrm flipH="1">
              <a:off x="3465513" y="3648075"/>
              <a:ext cx="411162" cy="549275"/>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2" name="Line 15"/>
            <p:cNvSpPr>
              <a:spLocks noChangeShapeType="1"/>
            </p:cNvSpPr>
            <p:nvPr/>
          </p:nvSpPr>
          <p:spPr bwMode="auto">
            <a:xfrm>
              <a:off x="3559175" y="4826000"/>
              <a:ext cx="635000" cy="7620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 name="Line 4"/>
            <p:cNvSpPr>
              <a:spLocks noChangeShapeType="1"/>
            </p:cNvSpPr>
            <p:nvPr/>
          </p:nvSpPr>
          <p:spPr bwMode="auto">
            <a:xfrm flipH="1">
              <a:off x="3311525" y="4916488"/>
              <a:ext cx="0" cy="595312"/>
            </a:xfrm>
            <a:prstGeom prst="line">
              <a:avLst/>
            </a:prstGeom>
            <a:noFill/>
            <a:ln w="50800">
              <a:solidFill>
                <a:schemeClr val="tx1"/>
              </a:solidFill>
              <a:round/>
              <a:headEnd type="triangle" w="med" len="sm"/>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cxnSp>
        <p:nvCxnSpPr>
          <p:cNvPr id="40" name="Straight Arrow Connector 39"/>
          <p:cNvCxnSpPr/>
          <p:nvPr/>
        </p:nvCxnSpPr>
        <p:spPr bwMode="auto">
          <a:xfrm>
            <a:off x="2149282" y="3665134"/>
            <a:ext cx="4419600" cy="0"/>
          </a:xfrm>
          <a:prstGeom prst="straightConnector1">
            <a:avLst/>
          </a:prstGeom>
          <a:solidFill>
            <a:schemeClr val="accent1"/>
          </a:solidFill>
          <a:ln w="38100" cap="flat" cmpd="sng" algn="ctr">
            <a:solidFill>
              <a:srgbClr val="008000"/>
            </a:solidFill>
            <a:prstDash val="solid"/>
            <a:round/>
            <a:headEnd type="arrow"/>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1" name="TextBox 40"/>
          <p:cNvSpPr txBox="1"/>
          <p:nvPr/>
        </p:nvSpPr>
        <p:spPr>
          <a:xfrm>
            <a:off x="4130482" y="3127269"/>
            <a:ext cx="1005954" cy="461665"/>
          </a:xfrm>
          <a:prstGeom prst="rect">
            <a:avLst/>
          </a:prstGeom>
          <a:noFill/>
        </p:spPr>
        <p:txBody>
          <a:bodyPr wrap="none" rtlCol="0">
            <a:spAutoFit/>
          </a:bodyPr>
          <a:lstStyle/>
          <a:p>
            <a:r>
              <a:rPr lang="en-US" dirty="0" smtClean="0">
                <a:solidFill>
                  <a:srgbClr val="009900"/>
                </a:solidFill>
                <a:latin typeface="Arial"/>
                <a:cs typeface="Arial"/>
              </a:rPr>
              <a:t>space</a:t>
            </a:r>
            <a:endParaRPr lang="en-US" dirty="0">
              <a:solidFill>
                <a:srgbClr val="009900"/>
              </a:solidFill>
              <a:latin typeface="Arial"/>
              <a:cs typeface="Arial"/>
            </a:endParaRPr>
          </a:p>
        </p:txBody>
      </p:sp>
      <p:pic>
        <p:nvPicPr>
          <p:cNvPr id="42" name="Picture 2" descr="http://chestofbooks.com/flora-plants/weeds/Fodder-Pasture-Plants/images/Plate-21-ALFALFA-or-LOCERNE-Medicago-sativa-l.jpg"/>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320482" y="3131734"/>
            <a:ext cx="1371600" cy="1519358"/>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p:cNvSpPr txBox="1"/>
          <p:nvPr/>
        </p:nvSpPr>
        <p:spPr>
          <a:xfrm>
            <a:off x="396682" y="2750734"/>
            <a:ext cx="1352549" cy="461665"/>
          </a:xfrm>
          <a:prstGeom prst="rect">
            <a:avLst/>
          </a:prstGeom>
          <a:solidFill>
            <a:schemeClr val="bg1">
              <a:alpha val="0"/>
            </a:schemeClr>
          </a:solidFill>
        </p:spPr>
        <p:txBody>
          <a:bodyPr wrap="square" rtlCol="0">
            <a:spAutoFit/>
          </a:bodyPr>
          <a:lstStyle/>
          <a:p>
            <a:pPr algn="ctr"/>
            <a:r>
              <a:rPr lang="en-US" dirty="0" smtClean="0">
                <a:latin typeface="Arial"/>
                <a:cs typeface="Arial"/>
              </a:rPr>
              <a:t>plants</a:t>
            </a:r>
            <a:endParaRPr lang="en-US" dirty="0">
              <a:latin typeface="Arial"/>
              <a:cs typeface="Arial"/>
            </a:endParaRPr>
          </a:p>
        </p:txBody>
      </p:sp>
      <p:sp>
        <p:nvSpPr>
          <p:cNvPr id="44" name="TextBox 43"/>
          <p:cNvSpPr txBox="1"/>
          <p:nvPr/>
        </p:nvSpPr>
        <p:spPr>
          <a:xfrm>
            <a:off x="7407082" y="2826934"/>
            <a:ext cx="1587694" cy="461665"/>
          </a:xfrm>
          <a:prstGeom prst="rect">
            <a:avLst/>
          </a:prstGeom>
          <a:noFill/>
        </p:spPr>
        <p:txBody>
          <a:bodyPr wrap="none" rtlCol="0">
            <a:spAutoFit/>
          </a:bodyPr>
          <a:lstStyle/>
          <a:p>
            <a:r>
              <a:rPr lang="en-US" dirty="0" smtClean="0">
                <a:latin typeface="Arial"/>
                <a:cs typeface="Arial"/>
              </a:rPr>
              <a:t>continents</a:t>
            </a:r>
            <a:endParaRPr lang="en-US" dirty="0">
              <a:latin typeface="Arial"/>
              <a:cs typeface="Arial"/>
            </a:endParaRPr>
          </a:p>
        </p:txBody>
      </p:sp>
      <p:cxnSp>
        <p:nvCxnSpPr>
          <p:cNvPr id="48" name="Straight Arrow Connector 47"/>
          <p:cNvCxnSpPr/>
          <p:nvPr/>
        </p:nvCxnSpPr>
        <p:spPr bwMode="auto">
          <a:xfrm>
            <a:off x="2149282" y="5493934"/>
            <a:ext cx="4419600" cy="0"/>
          </a:xfrm>
          <a:prstGeom prst="straightConnector1">
            <a:avLst/>
          </a:prstGeom>
          <a:solidFill>
            <a:schemeClr val="accent1"/>
          </a:solidFill>
          <a:ln w="38100" cap="flat" cmpd="sng" algn="ctr">
            <a:solidFill>
              <a:srgbClr val="FF0000"/>
            </a:solidFill>
            <a:prstDash val="solid"/>
            <a:round/>
            <a:headEnd type="arrow"/>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9" name="TextBox 48"/>
          <p:cNvSpPr txBox="1"/>
          <p:nvPr/>
        </p:nvSpPr>
        <p:spPr>
          <a:xfrm>
            <a:off x="4158876" y="4960534"/>
            <a:ext cx="766105" cy="461665"/>
          </a:xfrm>
          <a:prstGeom prst="rect">
            <a:avLst/>
          </a:prstGeom>
          <a:noFill/>
        </p:spPr>
        <p:txBody>
          <a:bodyPr wrap="none" rtlCol="0">
            <a:spAutoFit/>
          </a:bodyPr>
          <a:lstStyle/>
          <a:p>
            <a:r>
              <a:rPr lang="en-US" dirty="0" smtClean="0">
                <a:solidFill>
                  <a:srgbClr val="FF0000"/>
                </a:solidFill>
                <a:latin typeface="Arial"/>
                <a:cs typeface="Arial"/>
              </a:rPr>
              <a:t>time</a:t>
            </a:r>
            <a:endParaRPr lang="en-US" dirty="0">
              <a:solidFill>
                <a:srgbClr val="FF0000"/>
              </a:solidFill>
              <a:latin typeface="Arial"/>
              <a:cs typeface="Arial"/>
            </a:endParaRPr>
          </a:p>
        </p:txBody>
      </p:sp>
      <p:sp>
        <p:nvSpPr>
          <p:cNvPr id="51" name="TextBox 50"/>
          <p:cNvSpPr txBox="1"/>
          <p:nvPr/>
        </p:nvSpPr>
        <p:spPr>
          <a:xfrm>
            <a:off x="396682" y="4808134"/>
            <a:ext cx="1352549" cy="461665"/>
          </a:xfrm>
          <a:prstGeom prst="rect">
            <a:avLst/>
          </a:prstGeom>
          <a:solidFill>
            <a:schemeClr val="bg1">
              <a:alpha val="0"/>
            </a:schemeClr>
          </a:solidFill>
        </p:spPr>
        <p:txBody>
          <a:bodyPr wrap="square" rtlCol="0">
            <a:spAutoFit/>
          </a:bodyPr>
          <a:lstStyle/>
          <a:p>
            <a:pPr algn="ctr"/>
            <a:r>
              <a:rPr lang="en-US" dirty="0" smtClean="0">
                <a:latin typeface="Arial"/>
                <a:cs typeface="Arial"/>
              </a:rPr>
              <a:t>event</a:t>
            </a:r>
            <a:endParaRPr lang="en-US" dirty="0">
              <a:latin typeface="Arial"/>
              <a:cs typeface="Arial"/>
            </a:endParaRPr>
          </a:p>
        </p:txBody>
      </p:sp>
      <p:sp>
        <p:nvSpPr>
          <p:cNvPr id="52" name="TextBox 51"/>
          <p:cNvSpPr txBox="1"/>
          <p:nvPr/>
        </p:nvSpPr>
        <p:spPr>
          <a:xfrm>
            <a:off x="7407082" y="4884334"/>
            <a:ext cx="1416674" cy="461665"/>
          </a:xfrm>
          <a:prstGeom prst="rect">
            <a:avLst/>
          </a:prstGeom>
          <a:noFill/>
        </p:spPr>
        <p:txBody>
          <a:bodyPr wrap="none" rtlCol="0">
            <a:spAutoFit/>
          </a:bodyPr>
          <a:lstStyle/>
          <a:p>
            <a:r>
              <a:rPr lang="en-US" dirty="0" smtClean="0">
                <a:latin typeface="Arial"/>
                <a:cs typeface="Arial"/>
              </a:rPr>
              <a:t>evolution</a:t>
            </a:r>
            <a:endParaRPr lang="en-US" dirty="0">
              <a:latin typeface="Arial"/>
              <a:cs typeface="Arial"/>
            </a:endParaRPr>
          </a:p>
        </p:txBody>
      </p:sp>
      <p:pic>
        <p:nvPicPr>
          <p:cNvPr id="53" name="Picture 4" descr="http://www.news.wisc.edu/newsphotos/images/ladybug.jpg"/>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304800" y="5230198"/>
            <a:ext cx="1455420" cy="162780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tyrannosaurus-rex-detail-header.pn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flipH="1">
            <a:off x="7164342" y="5500141"/>
            <a:ext cx="1966382" cy="1357859"/>
          </a:xfrm>
          <a:prstGeom prst="rect">
            <a:avLst/>
          </a:prstGeom>
        </p:spPr>
      </p:pic>
    </p:spTree>
    <p:extLst>
      <p:ext uri="{BB962C8B-B14F-4D97-AF65-F5344CB8AC3E}">
        <p14:creationId xmlns:p14="http://schemas.microsoft.com/office/powerpoint/2010/main" val="3790940163"/>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304800"/>
            <a:ext cx="5715000" cy="523220"/>
          </a:xfrm>
          <a:prstGeom prst="rect">
            <a:avLst/>
          </a:prstGeom>
          <a:noFill/>
        </p:spPr>
        <p:txBody>
          <a:bodyPr wrap="square" rtlCol="0">
            <a:spAutoFit/>
          </a:bodyPr>
          <a:lstStyle/>
          <a:p>
            <a:pPr algn="ctr"/>
            <a:r>
              <a:rPr lang="en-US" sz="2800" b="1" dirty="0" smtClean="0">
                <a:latin typeface="Arial"/>
                <a:cs typeface="Arial"/>
              </a:rPr>
              <a:t>Project components</a:t>
            </a:r>
            <a:endParaRPr lang="en-US" sz="2800" dirty="0" smtClean="0">
              <a:solidFill>
                <a:srgbClr val="0000FF"/>
              </a:solidFill>
              <a:latin typeface="Arial"/>
              <a:cs typeface="Arial"/>
            </a:endParaRPr>
          </a:p>
        </p:txBody>
      </p:sp>
      <p:sp>
        <p:nvSpPr>
          <p:cNvPr id="39" name="TextBox 38"/>
          <p:cNvSpPr txBox="1"/>
          <p:nvPr/>
        </p:nvSpPr>
        <p:spPr>
          <a:xfrm>
            <a:off x="4419600" y="1447800"/>
            <a:ext cx="4572000" cy="4154983"/>
          </a:xfrm>
          <a:prstGeom prst="rect">
            <a:avLst/>
          </a:prstGeom>
          <a:noFill/>
        </p:spPr>
        <p:txBody>
          <a:bodyPr wrap="square" rtlCol="0">
            <a:spAutoFit/>
          </a:bodyPr>
          <a:lstStyle/>
          <a:p>
            <a:r>
              <a:rPr lang="en-US" b="1" dirty="0" smtClean="0">
                <a:latin typeface="Arial"/>
                <a:cs typeface="Arial"/>
              </a:rPr>
              <a:t>1. </a:t>
            </a:r>
            <a:r>
              <a:rPr lang="en-US" dirty="0" smtClean="0">
                <a:latin typeface="Arial"/>
                <a:cs typeface="Arial"/>
              </a:rPr>
              <a:t>Co-evolution among insects and bacterial symbionts</a:t>
            </a:r>
          </a:p>
          <a:p>
            <a:endParaRPr lang="en-US" dirty="0">
              <a:latin typeface="Arial"/>
              <a:cs typeface="Arial"/>
            </a:endParaRPr>
          </a:p>
          <a:p>
            <a:r>
              <a:rPr lang="en-US" b="1" dirty="0" smtClean="0">
                <a:latin typeface="Arial"/>
                <a:cs typeface="Arial"/>
              </a:rPr>
              <a:t>2.</a:t>
            </a:r>
            <a:r>
              <a:rPr lang="en-US" dirty="0" smtClean="0">
                <a:latin typeface="Arial"/>
                <a:cs typeface="Arial"/>
              </a:rPr>
              <a:t> Environmental effects on aphids and predators</a:t>
            </a:r>
          </a:p>
          <a:p>
            <a:endParaRPr lang="en-US" dirty="0" smtClean="0">
              <a:latin typeface="Arial"/>
              <a:cs typeface="Arial"/>
            </a:endParaRPr>
          </a:p>
          <a:p>
            <a:r>
              <a:rPr lang="en-US" b="1" dirty="0" smtClean="0">
                <a:latin typeface="Arial"/>
                <a:cs typeface="Arial"/>
              </a:rPr>
              <a:t>3. </a:t>
            </a:r>
            <a:r>
              <a:rPr lang="en-US" dirty="0" smtClean="0">
                <a:latin typeface="Arial"/>
                <a:cs typeface="Arial"/>
              </a:rPr>
              <a:t>Rapid </a:t>
            </a:r>
            <a:r>
              <a:rPr lang="en-US" dirty="0">
                <a:latin typeface="Arial"/>
                <a:cs typeface="Arial"/>
              </a:rPr>
              <a:t>evolution to environmental change</a:t>
            </a:r>
          </a:p>
          <a:p>
            <a:endParaRPr lang="en-US" dirty="0">
              <a:latin typeface="Arial"/>
              <a:cs typeface="Arial"/>
            </a:endParaRPr>
          </a:p>
          <a:p>
            <a:r>
              <a:rPr lang="en-US" b="1" dirty="0" smtClean="0">
                <a:latin typeface="Arial"/>
                <a:cs typeface="Arial"/>
              </a:rPr>
              <a:t>4. </a:t>
            </a:r>
            <a:r>
              <a:rPr lang="en-US" dirty="0">
                <a:latin typeface="Arial"/>
                <a:cs typeface="Arial"/>
              </a:rPr>
              <a:t>I</a:t>
            </a:r>
            <a:r>
              <a:rPr lang="en-US" dirty="0" smtClean="0">
                <a:latin typeface="Arial"/>
                <a:cs typeface="Arial"/>
              </a:rPr>
              <a:t>nterplay between ecological and evolutionary dynamics</a:t>
            </a:r>
          </a:p>
        </p:txBody>
      </p:sp>
      <p:sp>
        <p:nvSpPr>
          <p:cNvPr id="20" name="TextBox 19"/>
          <p:cNvSpPr txBox="1"/>
          <p:nvPr/>
        </p:nvSpPr>
        <p:spPr>
          <a:xfrm>
            <a:off x="1905000" y="4114800"/>
            <a:ext cx="1861507" cy="461665"/>
          </a:xfrm>
          <a:prstGeom prst="rect">
            <a:avLst/>
          </a:prstGeom>
          <a:noFill/>
        </p:spPr>
        <p:txBody>
          <a:bodyPr wrap="none" rtlCol="0">
            <a:spAutoFit/>
          </a:bodyPr>
          <a:lstStyle/>
          <a:p>
            <a:r>
              <a:rPr lang="en-US" dirty="0" smtClean="0">
                <a:solidFill>
                  <a:srgbClr val="0000FF"/>
                </a:solidFill>
                <a:latin typeface="Arial"/>
                <a:cs typeface="Arial"/>
              </a:rPr>
              <a:t>organization</a:t>
            </a:r>
            <a:endParaRPr lang="en-US" dirty="0">
              <a:solidFill>
                <a:srgbClr val="0000FF"/>
              </a:solidFill>
              <a:latin typeface="Arial"/>
              <a:cs typeface="Arial"/>
            </a:endParaRPr>
          </a:p>
        </p:txBody>
      </p:sp>
      <p:sp>
        <p:nvSpPr>
          <p:cNvPr id="21" name="TextBox 20"/>
          <p:cNvSpPr txBox="1"/>
          <p:nvPr/>
        </p:nvSpPr>
        <p:spPr>
          <a:xfrm rot="19968001">
            <a:off x="583292" y="4471583"/>
            <a:ext cx="1005954" cy="461665"/>
          </a:xfrm>
          <a:prstGeom prst="rect">
            <a:avLst/>
          </a:prstGeom>
          <a:noFill/>
        </p:spPr>
        <p:txBody>
          <a:bodyPr wrap="none" rtlCol="0">
            <a:spAutoFit/>
          </a:bodyPr>
          <a:lstStyle/>
          <a:p>
            <a:r>
              <a:rPr lang="en-US" dirty="0" smtClean="0">
                <a:solidFill>
                  <a:srgbClr val="008000"/>
                </a:solidFill>
                <a:latin typeface="Arial"/>
                <a:cs typeface="Arial"/>
              </a:rPr>
              <a:t>space</a:t>
            </a:r>
            <a:endParaRPr lang="en-US" dirty="0">
              <a:solidFill>
                <a:srgbClr val="008000"/>
              </a:solidFill>
              <a:latin typeface="Arial"/>
              <a:cs typeface="Arial"/>
            </a:endParaRPr>
          </a:p>
        </p:txBody>
      </p:sp>
      <p:sp>
        <p:nvSpPr>
          <p:cNvPr id="24" name="TextBox 23"/>
          <p:cNvSpPr txBox="1"/>
          <p:nvPr/>
        </p:nvSpPr>
        <p:spPr>
          <a:xfrm rot="16200000" flipH="1">
            <a:off x="992654" y="2969750"/>
            <a:ext cx="910294" cy="457200"/>
          </a:xfrm>
          <a:prstGeom prst="rect">
            <a:avLst/>
          </a:prstGeom>
          <a:noFill/>
        </p:spPr>
        <p:txBody>
          <a:bodyPr wrap="square" rtlCol="0">
            <a:spAutoFit/>
          </a:bodyPr>
          <a:lstStyle/>
          <a:p>
            <a:r>
              <a:rPr lang="en-US" dirty="0" smtClean="0">
                <a:solidFill>
                  <a:srgbClr val="FF0000"/>
                </a:solidFill>
                <a:latin typeface="Arial"/>
                <a:cs typeface="Arial"/>
              </a:rPr>
              <a:t>time</a:t>
            </a:r>
            <a:endParaRPr lang="en-US" dirty="0">
              <a:solidFill>
                <a:srgbClr val="FF0000"/>
              </a:solidFill>
              <a:latin typeface="Arial"/>
              <a:cs typeface="Arial"/>
            </a:endParaRPr>
          </a:p>
        </p:txBody>
      </p:sp>
      <p:cxnSp>
        <p:nvCxnSpPr>
          <p:cNvPr id="29" name="Straight Connector 28"/>
          <p:cNvCxnSpPr/>
          <p:nvPr/>
        </p:nvCxnSpPr>
        <p:spPr bwMode="auto">
          <a:xfrm>
            <a:off x="1752600" y="4648200"/>
            <a:ext cx="2438400" cy="0"/>
          </a:xfrm>
          <a:prstGeom prst="line">
            <a:avLst/>
          </a:prstGeom>
          <a:solidFill>
            <a:schemeClr val="accent1"/>
          </a:solidFill>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0" name="Straight Connector 29"/>
          <p:cNvCxnSpPr/>
          <p:nvPr/>
        </p:nvCxnSpPr>
        <p:spPr bwMode="auto">
          <a:xfrm flipV="1">
            <a:off x="457200" y="4648200"/>
            <a:ext cx="1295400" cy="685800"/>
          </a:xfrm>
          <a:prstGeom prst="line">
            <a:avLst/>
          </a:prstGeom>
          <a:solidFill>
            <a:schemeClr val="accent1"/>
          </a:solidFill>
          <a:ln w="38100" cap="flat" cmpd="sng" algn="ctr">
            <a:solidFill>
              <a:srgbClr val="008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2" name="Straight Connector 31"/>
          <p:cNvCxnSpPr/>
          <p:nvPr/>
        </p:nvCxnSpPr>
        <p:spPr bwMode="auto">
          <a:xfrm flipV="1">
            <a:off x="1752600" y="1752600"/>
            <a:ext cx="0" cy="289560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5" name="Straight Connector 34"/>
          <p:cNvCxnSpPr/>
          <p:nvPr/>
        </p:nvCxnSpPr>
        <p:spPr bwMode="auto">
          <a:xfrm>
            <a:off x="1752600" y="1752600"/>
            <a:ext cx="2438400"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6" name="Straight Connector 35"/>
          <p:cNvCxnSpPr/>
          <p:nvPr/>
        </p:nvCxnSpPr>
        <p:spPr bwMode="auto">
          <a:xfrm>
            <a:off x="4191000" y="1752600"/>
            <a:ext cx="0" cy="28956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7" name="Straight Connector 36"/>
          <p:cNvCxnSpPr/>
          <p:nvPr/>
        </p:nvCxnSpPr>
        <p:spPr bwMode="auto">
          <a:xfrm>
            <a:off x="457200" y="2209800"/>
            <a:ext cx="2895600"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8" name="Straight Connector 37"/>
          <p:cNvCxnSpPr/>
          <p:nvPr/>
        </p:nvCxnSpPr>
        <p:spPr bwMode="auto">
          <a:xfrm>
            <a:off x="3352800" y="2209800"/>
            <a:ext cx="0" cy="31242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0" name="Straight Connector 39"/>
          <p:cNvCxnSpPr/>
          <p:nvPr/>
        </p:nvCxnSpPr>
        <p:spPr bwMode="auto">
          <a:xfrm>
            <a:off x="457200" y="2209800"/>
            <a:ext cx="0" cy="31242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1" name="Straight Connector 40"/>
          <p:cNvCxnSpPr/>
          <p:nvPr/>
        </p:nvCxnSpPr>
        <p:spPr bwMode="auto">
          <a:xfrm>
            <a:off x="457200" y="5334000"/>
            <a:ext cx="2895600"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2" name="Straight Connector 41"/>
          <p:cNvCxnSpPr/>
          <p:nvPr/>
        </p:nvCxnSpPr>
        <p:spPr bwMode="auto">
          <a:xfrm flipV="1">
            <a:off x="457200" y="1752600"/>
            <a:ext cx="1295400" cy="4572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3" name="Straight Connector 42"/>
          <p:cNvCxnSpPr/>
          <p:nvPr/>
        </p:nvCxnSpPr>
        <p:spPr bwMode="auto">
          <a:xfrm flipV="1">
            <a:off x="3352800" y="1752600"/>
            <a:ext cx="838200" cy="4572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4" name="Straight Connector 43"/>
          <p:cNvCxnSpPr/>
          <p:nvPr/>
        </p:nvCxnSpPr>
        <p:spPr bwMode="auto">
          <a:xfrm flipV="1">
            <a:off x="3352800" y="4648200"/>
            <a:ext cx="838200" cy="6858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9" name="5-Point Star 18"/>
          <p:cNvSpPr/>
          <p:nvPr/>
        </p:nvSpPr>
        <p:spPr bwMode="auto">
          <a:xfrm>
            <a:off x="2819400" y="4343400"/>
            <a:ext cx="457200" cy="457200"/>
          </a:xfrm>
          <a:prstGeom prst="star5">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solidFill>
                  <a:schemeClr val="tx1"/>
                </a:solidFill>
              </a:ln>
              <a:effectLst/>
              <a:latin typeface="Times" charset="0"/>
              <a:ea typeface="ＭＳ Ｐゴシック" charset="0"/>
            </a:endParaRPr>
          </a:p>
        </p:txBody>
      </p:sp>
      <p:sp>
        <p:nvSpPr>
          <p:cNvPr id="22" name="5-Point Star 21"/>
          <p:cNvSpPr/>
          <p:nvPr/>
        </p:nvSpPr>
        <p:spPr bwMode="auto">
          <a:xfrm>
            <a:off x="2667000" y="3276600"/>
            <a:ext cx="457200" cy="457200"/>
          </a:xfrm>
          <a:prstGeom prst="star5">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solidFill>
                  <a:schemeClr val="tx1"/>
                </a:solidFill>
              </a:ln>
              <a:effectLst/>
              <a:latin typeface="Times" charset="0"/>
              <a:ea typeface="ＭＳ Ｐゴシック" charset="0"/>
            </a:endParaRPr>
          </a:p>
        </p:txBody>
      </p:sp>
      <p:sp>
        <p:nvSpPr>
          <p:cNvPr id="23" name="5-Point Star 22"/>
          <p:cNvSpPr/>
          <p:nvPr/>
        </p:nvSpPr>
        <p:spPr bwMode="auto">
          <a:xfrm>
            <a:off x="2133600" y="4800600"/>
            <a:ext cx="457200" cy="457200"/>
          </a:xfrm>
          <a:prstGeom prst="star5">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solidFill>
                  <a:schemeClr val="tx1"/>
                </a:solidFill>
              </a:ln>
              <a:effectLst/>
              <a:latin typeface="Times" charset="0"/>
              <a:ea typeface="ＭＳ Ｐゴシック" charset="0"/>
            </a:endParaRPr>
          </a:p>
        </p:txBody>
      </p:sp>
      <p:sp>
        <p:nvSpPr>
          <p:cNvPr id="25" name="5-Point Star 24"/>
          <p:cNvSpPr/>
          <p:nvPr/>
        </p:nvSpPr>
        <p:spPr bwMode="auto">
          <a:xfrm>
            <a:off x="3505200" y="4038600"/>
            <a:ext cx="457200" cy="457200"/>
          </a:xfrm>
          <a:prstGeom prst="star5">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solidFill>
                  <a:schemeClr val="tx1"/>
                </a:solidFill>
              </a:ln>
              <a:effectLst/>
              <a:latin typeface="Times" charset="0"/>
              <a:ea typeface="ＭＳ Ｐゴシック" charset="0"/>
            </a:endParaRPr>
          </a:p>
        </p:txBody>
      </p:sp>
      <p:sp>
        <p:nvSpPr>
          <p:cNvPr id="26" name="5-Point Star 25"/>
          <p:cNvSpPr/>
          <p:nvPr/>
        </p:nvSpPr>
        <p:spPr bwMode="auto">
          <a:xfrm>
            <a:off x="2057400" y="3581400"/>
            <a:ext cx="457200" cy="457200"/>
          </a:xfrm>
          <a:prstGeom prst="star5">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solidFill>
                  <a:schemeClr val="tx1"/>
                </a:solidFill>
              </a:ln>
              <a:effectLst/>
              <a:latin typeface="Times" charset="0"/>
              <a:ea typeface="ＭＳ Ｐゴシック" charset="0"/>
            </a:endParaRPr>
          </a:p>
        </p:txBody>
      </p:sp>
      <p:sp>
        <p:nvSpPr>
          <p:cNvPr id="27" name="5-Point Star 26"/>
          <p:cNvSpPr/>
          <p:nvPr/>
        </p:nvSpPr>
        <p:spPr bwMode="auto">
          <a:xfrm>
            <a:off x="3352800" y="3352800"/>
            <a:ext cx="457200" cy="457200"/>
          </a:xfrm>
          <a:prstGeom prst="star5">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solidFill>
                  <a:schemeClr val="tx1"/>
                </a:solidFill>
              </a:ln>
              <a:effectLst/>
              <a:latin typeface="Times" charset="0"/>
              <a:ea typeface="ＭＳ Ｐゴシック" charset="0"/>
            </a:endParaRPr>
          </a:p>
        </p:txBody>
      </p:sp>
      <p:sp>
        <p:nvSpPr>
          <p:cNvPr id="28" name="5-Point Star 27"/>
          <p:cNvSpPr/>
          <p:nvPr/>
        </p:nvSpPr>
        <p:spPr bwMode="auto">
          <a:xfrm>
            <a:off x="1752600" y="4495800"/>
            <a:ext cx="457200" cy="457200"/>
          </a:xfrm>
          <a:prstGeom prst="star5">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solidFill>
                  <a:schemeClr val="tx1"/>
                </a:solidFill>
              </a:ln>
              <a:effectLst/>
              <a:latin typeface="Times" charset="0"/>
              <a:ea typeface="ＭＳ Ｐゴシック" charset="0"/>
            </a:endParaRPr>
          </a:p>
        </p:txBody>
      </p:sp>
      <p:sp>
        <p:nvSpPr>
          <p:cNvPr id="31" name="5-Point Star 30"/>
          <p:cNvSpPr/>
          <p:nvPr/>
        </p:nvSpPr>
        <p:spPr bwMode="auto">
          <a:xfrm>
            <a:off x="914400" y="3657600"/>
            <a:ext cx="457200" cy="457200"/>
          </a:xfrm>
          <a:prstGeom prst="star5">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solidFill>
                  <a:schemeClr val="tx1"/>
                </a:solidFill>
              </a:ln>
              <a:effectLst/>
              <a:latin typeface="Times" charset="0"/>
              <a:ea typeface="ＭＳ Ｐゴシック" charset="0"/>
            </a:endParaRPr>
          </a:p>
        </p:txBody>
      </p:sp>
      <p:sp>
        <p:nvSpPr>
          <p:cNvPr id="33" name="5-Point Star 32"/>
          <p:cNvSpPr/>
          <p:nvPr/>
        </p:nvSpPr>
        <p:spPr bwMode="auto">
          <a:xfrm>
            <a:off x="3200400" y="2057400"/>
            <a:ext cx="457200" cy="457200"/>
          </a:xfrm>
          <a:prstGeom prst="star5">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solidFill>
                  <a:schemeClr val="tx1"/>
                </a:solidFill>
              </a:ln>
              <a:effectLst/>
              <a:latin typeface="Times" charset="0"/>
              <a:ea typeface="ＭＳ Ｐゴシック" charset="0"/>
            </a:endParaRPr>
          </a:p>
        </p:txBody>
      </p:sp>
      <p:sp>
        <p:nvSpPr>
          <p:cNvPr id="34" name="5-Point Star 33"/>
          <p:cNvSpPr/>
          <p:nvPr/>
        </p:nvSpPr>
        <p:spPr bwMode="auto">
          <a:xfrm>
            <a:off x="2286000" y="2590800"/>
            <a:ext cx="457200" cy="457200"/>
          </a:xfrm>
          <a:prstGeom prst="star5">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solidFill>
                  <a:schemeClr val="tx1"/>
                </a:solidFill>
              </a:ln>
              <a:effectLst/>
              <a:latin typeface="Times" charset="0"/>
              <a:ea typeface="ＭＳ Ｐゴシック" charset="0"/>
            </a:endParaRPr>
          </a:p>
        </p:txBody>
      </p:sp>
      <p:sp>
        <p:nvSpPr>
          <p:cNvPr id="45" name="5-Point Star 44"/>
          <p:cNvSpPr/>
          <p:nvPr/>
        </p:nvSpPr>
        <p:spPr bwMode="auto">
          <a:xfrm>
            <a:off x="1524000" y="2209800"/>
            <a:ext cx="457200" cy="457200"/>
          </a:xfrm>
          <a:prstGeom prst="star5">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solidFill>
                  <a:schemeClr val="tx1"/>
                </a:solidFill>
              </a:ln>
              <a:effectLst/>
              <a:latin typeface="Times" charset="0"/>
              <a:ea typeface="ＭＳ Ｐゴシック" charset="0"/>
            </a:endParaRPr>
          </a:p>
        </p:txBody>
      </p:sp>
    </p:spTree>
    <p:extLst>
      <p:ext uri="{BB962C8B-B14F-4D97-AF65-F5344CB8AC3E}">
        <p14:creationId xmlns:p14="http://schemas.microsoft.com/office/powerpoint/2010/main" val="314830001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73990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adrosaur.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91200" y="5791200"/>
            <a:ext cx="2556356" cy="1066800"/>
          </a:xfrm>
          <a:prstGeom prst="rect">
            <a:avLst/>
          </a:prstGeom>
        </p:spPr>
      </p:pic>
      <p:pic>
        <p:nvPicPr>
          <p:cNvPr id="47" name="Picture 46" descr="NTL_US_alfalfa.gif"/>
          <p:cNvPicPr>
            <a:picLocks noChangeAspect="1"/>
          </p:cNvPicPr>
          <p:nvPr/>
        </p:nvPicPr>
        <p:blipFill rotWithShape="1">
          <a:blip r:embed="rId4" cstate="screen">
            <a:extLst>
              <a:ext uri="{28A0092B-C50C-407E-A947-70E740481C1C}">
                <a14:useLocalDpi xmlns:a14="http://schemas.microsoft.com/office/drawing/2010/main"/>
              </a:ext>
            </a:extLst>
          </a:blip>
          <a:srcRect l="771" t="1612" r="-61"/>
          <a:stretch/>
        </p:blipFill>
        <p:spPr>
          <a:xfrm>
            <a:off x="7026082" y="3131733"/>
            <a:ext cx="2133600" cy="1633735"/>
          </a:xfrm>
          <a:prstGeom prst="rect">
            <a:avLst/>
          </a:prstGeom>
        </p:spPr>
      </p:pic>
      <p:sp>
        <p:nvSpPr>
          <p:cNvPr id="4" name="TextBox 3"/>
          <p:cNvSpPr txBox="1"/>
          <p:nvPr/>
        </p:nvSpPr>
        <p:spPr>
          <a:xfrm>
            <a:off x="1539682" y="7534"/>
            <a:ext cx="5715000" cy="523220"/>
          </a:xfrm>
          <a:prstGeom prst="rect">
            <a:avLst/>
          </a:prstGeom>
          <a:noFill/>
        </p:spPr>
        <p:txBody>
          <a:bodyPr wrap="square" rtlCol="0">
            <a:spAutoFit/>
          </a:bodyPr>
          <a:lstStyle/>
          <a:p>
            <a:pPr algn="ctr"/>
            <a:r>
              <a:rPr lang="en-US" sz="2800" b="1" dirty="0" smtClean="0">
                <a:latin typeface="Arial"/>
                <a:cs typeface="Arial"/>
              </a:rPr>
              <a:t>Scale</a:t>
            </a:r>
            <a:endParaRPr lang="en-US" sz="2800" dirty="0" smtClean="0">
              <a:solidFill>
                <a:srgbClr val="0000FF"/>
              </a:solidFill>
              <a:latin typeface="Arial"/>
              <a:cs typeface="Arial"/>
            </a:endParaRPr>
          </a:p>
        </p:txBody>
      </p:sp>
      <p:cxnSp>
        <p:nvCxnSpPr>
          <p:cNvPr id="3" name="Straight Arrow Connector 2"/>
          <p:cNvCxnSpPr/>
          <p:nvPr/>
        </p:nvCxnSpPr>
        <p:spPr bwMode="auto">
          <a:xfrm>
            <a:off x="2149282" y="1760134"/>
            <a:ext cx="4419600" cy="2828"/>
          </a:xfrm>
          <a:prstGeom prst="straightConnector1">
            <a:avLst/>
          </a:prstGeom>
          <a:solidFill>
            <a:schemeClr val="accent1"/>
          </a:solidFill>
          <a:ln w="38100" cap="flat" cmpd="sng" algn="ctr">
            <a:solidFill>
              <a:srgbClr val="0000FF"/>
            </a:solidFill>
            <a:prstDash val="solid"/>
            <a:round/>
            <a:headEnd type="arrow"/>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 name="TextBox 4"/>
          <p:cNvSpPr txBox="1"/>
          <p:nvPr/>
        </p:nvSpPr>
        <p:spPr>
          <a:xfrm>
            <a:off x="3749482" y="1229562"/>
            <a:ext cx="1861507" cy="461665"/>
          </a:xfrm>
          <a:prstGeom prst="rect">
            <a:avLst/>
          </a:prstGeom>
          <a:noFill/>
        </p:spPr>
        <p:txBody>
          <a:bodyPr wrap="none" rtlCol="0">
            <a:spAutoFit/>
          </a:bodyPr>
          <a:lstStyle/>
          <a:p>
            <a:r>
              <a:rPr lang="en-US" dirty="0" smtClean="0">
                <a:solidFill>
                  <a:srgbClr val="0000FF"/>
                </a:solidFill>
                <a:latin typeface="Arial"/>
                <a:cs typeface="Arial"/>
              </a:rPr>
              <a:t>organization</a:t>
            </a:r>
            <a:endParaRPr lang="en-US" dirty="0">
              <a:solidFill>
                <a:srgbClr val="0000FF"/>
              </a:solidFill>
              <a:latin typeface="Arial"/>
              <a:cs typeface="Arial"/>
            </a:endParaRPr>
          </a:p>
        </p:txBody>
      </p:sp>
      <p:sp>
        <p:nvSpPr>
          <p:cNvPr id="8" name="TextBox 7"/>
          <p:cNvSpPr txBox="1"/>
          <p:nvPr/>
        </p:nvSpPr>
        <p:spPr>
          <a:xfrm>
            <a:off x="168082" y="464734"/>
            <a:ext cx="1625766" cy="461665"/>
          </a:xfrm>
          <a:prstGeom prst="rect">
            <a:avLst/>
          </a:prstGeom>
          <a:solidFill>
            <a:schemeClr val="bg1">
              <a:alpha val="0"/>
            </a:schemeClr>
          </a:solidFill>
        </p:spPr>
        <p:txBody>
          <a:bodyPr wrap="none" rtlCol="0">
            <a:spAutoFit/>
          </a:bodyPr>
          <a:lstStyle/>
          <a:p>
            <a:r>
              <a:rPr lang="en-US" dirty="0" smtClean="0">
                <a:latin typeface="Arial"/>
                <a:cs typeface="Arial"/>
              </a:rPr>
              <a:t>individuals</a:t>
            </a:r>
            <a:endParaRPr lang="en-US" dirty="0">
              <a:latin typeface="Arial"/>
              <a:cs typeface="Arial"/>
            </a:endParaRPr>
          </a:p>
        </p:txBody>
      </p:sp>
      <p:sp>
        <p:nvSpPr>
          <p:cNvPr id="9" name="TextBox 8"/>
          <p:cNvSpPr txBox="1"/>
          <p:nvPr/>
        </p:nvSpPr>
        <p:spPr>
          <a:xfrm>
            <a:off x="7254682" y="236134"/>
            <a:ext cx="1587694" cy="461665"/>
          </a:xfrm>
          <a:prstGeom prst="rect">
            <a:avLst/>
          </a:prstGeom>
          <a:solidFill>
            <a:schemeClr val="bg1">
              <a:alpha val="0"/>
            </a:schemeClr>
          </a:solidFill>
        </p:spPr>
        <p:txBody>
          <a:bodyPr wrap="none" rtlCol="0">
            <a:spAutoFit/>
          </a:bodyPr>
          <a:lstStyle/>
          <a:p>
            <a:r>
              <a:rPr lang="en-US" dirty="0" smtClean="0">
                <a:latin typeface="Arial"/>
                <a:cs typeface="Arial"/>
              </a:rPr>
              <a:t>food webs</a:t>
            </a:r>
            <a:endParaRPr lang="en-US" dirty="0">
              <a:latin typeface="Arial"/>
              <a:cs typeface="Arial"/>
            </a:endParaRPr>
          </a:p>
        </p:txBody>
      </p:sp>
      <p:pic>
        <p:nvPicPr>
          <p:cNvPr id="23" name="Picture 22" descr="aphid adult and first instar.psd"/>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10800000">
            <a:off x="168082" y="845734"/>
            <a:ext cx="1562072" cy="1752600"/>
          </a:xfrm>
          <a:prstGeom prst="rect">
            <a:avLst/>
          </a:prstGeom>
        </p:spPr>
      </p:pic>
      <p:grpSp>
        <p:nvGrpSpPr>
          <p:cNvPr id="2" name="Group 1"/>
          <p:cNvGrpSpPr/>
          <p:nvPr/>
        </p:nvGrpSpPr>
        <p:grpSpPr>
          <a:xfrm>
            <a:off x="6705600" y="845734"/>
            <a:ext cx="2254057" cy="1986574"/>
            <a:chOff x="2634768" y="2895600"/>
            <a:chExt cx="4632807" cy="3917703"/>
          </a:xfrm>
        </p:grpSpPr>
        <p:pic>
          <p:nvPicPr>
            <p:cNvPr id="38" name="Picture 4" descr="http://www.news.wisc.edu/newsphotos/images/ladybug.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2634768" y="3932655"/>
              <a:ext cx="1150619" cy="1286901"/>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descr="aphid adult and first instar.psd"/>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rot="10800000">
              <a:off x="2634768" y="5435388"/>
              <a:ext cx="1228119" cy="1377915"/>
            </a:xfrm>
            <a:prstGeom prst="rect">
              <a:avLst/>
            </a:prstGeom>
          </p:spPr>
        </p:pic>
        <p:sp>
          <p:nvSpPr>
            <p:cNvPr id="10" name="Oval 2"/>
            <p:cNvSpPr>
              <a:spLocks noChangeArrowheads="1"/>
            </p:cNvSpPr>
            <p:nvPr/>
          </p:nvSpPr>
          <p:spPr bwMode="auto">
            <a:xfrm>
              <a:off x="3649663" y="2898775"/>
              <a:ext cx="804862" cy="777875"/>
            </a:xfrm>
            <a:prstGeom prst="ellipse">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 name="Line 5"/>
            <p:cNvSpPr>
              <a:spLocks noChangeShapeType="1"/>
            </p:cNvSpPr>
            <p:nvPr/>
          </p:nvSpPr>
          <p:spPr bwMode="auto">
            <a:xfrm>
              <a:off x="6061075" y="5872163"/>
              <a:ext cx="366713"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3" name="Line 6"/>
            <p:cNvSpPr>
              <a:spLocks noChangeShapeType="1"/>
            </p:cNvSpPr>
            <p:nvPr/>
          </p:nvSpPr>
          <p:spPr bwMode="auto">
            <a:xfrm flipH="1">
              <a:off x="4494213" y="4927600"/>
              <a:ext cx="69850" cy="579438"/>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 name="Line 7"/>
            <p:cNvSpPr>
              <a:spLocks noChangeShapeType="1"/>
            </p:cNvSpPr>
            <p:nvPr/>
          </p:nvSpPr>
          <p:spPr bwMode="auto">
            <a:xfrm flipH="1">
              <a:off x="5734050" y="4895850"/>
              <a:ext cx="69850" cy="593725"/>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 name="Line 8"/>
            <p:cNvSpPr>
              <a:spLocks noChangeShapeType="1"/>
            </p:cNvSpPr>
            <p:nvPr/>
          </p:nvSpPr>
          <p:spPr bwMode="auto">
            <a:xfrm flipH="1">
              <a:off x="3733799" y="4794251"/>
              <a:ext cx="587375" cy="61595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 name="Line 9"/>
            <p:cNvSpPr>
              <a:spLocks noChangeShapeType="1"/>
            </p:cNvSpPr>
            <p:nvPr/>
          </p:nvSpPr>
          <p:spPr bwMode="auto">
            <a:xfrm flipH="1">
              <a:off x="4784725" y="4849813"/>
              <a:ext cx="831850" cy="747712"/>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7" name="Line 10"/>
            <p:cNvSpPr>
              <a:spLocks noChangeShapeType="1"/>
            </p:cNvSpPr>
            <p:nvPr/>
          </p:nvSpPr>
          <p:spPr bwMode="auto">
            <a:xfrm flipH="1">
              <a:off x="6038850" y="3635375"/>
              <a:ext cx="196850" cy="549275"/>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8" name="Line 11"/>
            <p:cNvSpPr>
              <a:spLocks noChangeShapeType="1"/>
            </p:cNvSpPr>
            <p:nvPr/>
          </p:nvSpPr>
          <p:spPr bwMode="auto">
            <a:xfrm flipH="1">
              <a:off x="3733799" y="4762500"/>
              <a:ext cx="1766888" cy="9525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9" name="Line 12"/>
            <p:cNvSpPr>
              <a:spLocks noChangeShapeType="1"/>
            </p:cNvSpPr>
            <p:nvPr/>
          </p:nvSpPr>
          <p:spPr bwMode="auto">
            <a:xfrm>
              <a:off x="4213225" y="3644900"/>
              <a:ext cx="268288" cy="522288"/>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0" name="Line 13"/>
            <p:cNvSpPr>
              <a:spLocks noChangeShapeType="1"/>
            </p:cNvSpPr>
            <p:nvPr/>
          </p:nvSpPr>
          <p:spPr bwMode="auto">
            <a:xfrm>
              <a:off x="6526213" y="3643313"/>
              <a:ext cx="268287" cy="1820862"/>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5" name="Oval 17"/>
            <p:cNvSpPr>
              <a:spLocks noChangeArrowheads="1"/>
            </p:cNvSpPr>
            <p:nvPr/>
          </p:nvSpPr>
          <p:spPr bwMode="auto">
            <a:xfrm>
              <a:off x="6019800" y="2895600"/>
              <a:ext cx="804863" cy="777875"/>
            </a:xfrm>
            <a:prstGeom prst="ellipse">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7" name="Oval 19"/>
            <p:cNvSpPr>
              <a:spLocks noChangeArrowheads="1"/>
            </p:cNvSpPr>
            <p:nvPr/>
          </p:nvSpPr>
          <p:spPr bwMode="auto">
            <a:xfrm>
              <a:off x="5481638" y="4151313"/>
              <a:ext cx="804862" cy="777875"/>
            </a:xfrm>
            <a:prstGeom prst="ellipse">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8" name="Oval 20"/>
            <p:cNvSpPr>
              <a:spLocks noChangeArrowheads="1"/>
            </p:cNvSpPr>
            <p:nvPr/>
          </p:nvSpPr>
          <p:spPr bwMode="auto">
            <a:xfrm>
              <a:off x="4222750" y="4149725"/>
              <a:ext cx="804863" cy="777875"/>
            </a:xfrm>
            <a:prstGeom prst="ellipse">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9" name="Oval 21"/>
            <p:cNvSpPr>
              <a:spLocks noChangeArrowheads="1"/>
            </p:cNvSpPr>
            <p:nvPr/>
          </p:nvSpPr>
          <p:spPr bwMode="auto">
            <a:xfrm>
              <a:off x="6462713" y="5500688"/>
              <a:ext cx="804862" cy="777875"/>
            </a:xfrm>
            <a:prstGeom prst="ellipse">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0" name="Oval 22"/>
            <p:cNvSpPr>
              <a:spLocks noChangeArrowheads="1"/>
            </p:cNvSpPr>
            <p:nvPr/>
          </p:nvSpPr>
          <p:spPr bwMode="auto">
            <a:xfrm>
              <a:off x="5275263" y="5499100"/>
              <a:ext cx="804862" cy="777875"/>
            </a:xfrm>
            <a:prstGeom prst="ellipse">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1" name="Oval 23"/>
            <p:cNvSpPr>
              <a:spLocks noChangeArrowheads="1"/>
            </p:cNvSpPr>
            <p:nvPr/>
          </p:nvSpPr>
          <p:spPr bwMode="auto">
            <a:xfrm>
              <a:off x="4086225" y="5495925"/>
              <a:ext cx="804863" cy="777875"/>
            </a:xfrm>
            <a:prstGeom prst="ellipse">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3" name="Line 25"/>
            <p:cNvSpPr>
              <a:spLocks noChangeShapeType="1"/>
            </p:cNvSpPr>
            <p:nvPr/>
          </p:nvSpPr>
          <p:spPr bwMode="auto">
            <a:xfrm>
              <a:off x="3684588" y="5895975"/>
              <a:ext cx="366712"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4" name="Line 26"/>
            <p:cNvSpPr>
              <a:spLocks noChangeShapeType="1"/>
            </p:cNvSpPr>
            <p:nvPr/>
          </p:nvSpPr>
          <p:spPr bwMode="auto">
            <a:xfrm>
              <a:off x="4895850" y="5876925"/>
              <a:ext cx="366713"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1" name="Line 14"/>
            <p:cNvSpPr>
              <a:spLocks noChangeShapeType="1"/>
            </p:cNvSpPr>
            <p:nvPr/>
          </p:nvSpPr>
          <p:spPr bwMode="auto">
            <a:xfrm flipH="1">
              <a:off x="3465513" y="3648075"/>
              <a:ext cx="411162" cy="549275"/>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2" name="Line 15"/>
            <p:cNvSpPr>
              <a:spLocks noChangeShapeType="1"/>
            </p:cNvSpPr>
            <p:nvPr/>
          </p:nvSpPr>
          <p:spPr bwMode="auto">
            <a:xfrm>
              <a:off x="3559175" y="4826000"/>
              <a:ext cx="635000" cy="7620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 name="Line 4"/>
            <p:cNvSpPr>
              <a:spLocks noChangeShapeType="1"/>
            </p:cNvSpPr>
            <p:nvPr/>
          </p:nvSpPr>
          <p:spPr bwMode="auto">
            <a:xfrm flipH="1">
              <a:off x="3311525" y="4916488"/>
              <a:ext cx="0" cy="595312"/>
            </a:xfrm>
            <a:prstGeom prst="line">
              <a:avLst/>
            </a:prstGeom>
            <a:noFill/>
            <a:ln w="50800">
              <a:solidFill>
                <a:schemeClr val="tx1"/>
              </a:solidFill>
              <a:round/>
              <a:headEnd type="triangle" w="med" len="sm"/>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cxnSp>
        <p:nvCxnSpPr>
          <p:cNvPr id="40" name="Straight Arrow Connector 39"/>
          <p:cNvCxnSpPr/>
          <p:nvPr/>
        </p:nvCxnSpPr>
        <p:spPr bwMode="auto">
          <a:xfrm>
            <a:off x="2149282" y="3665134"/>
            <a:ext cx="4419600" cy="0"/>
          </a:xfrm>
          <a:prstGeom prst="straightConnector1">
            <a:avLst/>
          </a:prstGeom>
          <a:solidFill>
            <a:schemeClr val="accent1"/>
          </a:solidFill>
          <a:ln w="38100" cap="flat" cmpd="sng" algn="ctr">
            <a:solidFill>
              <a:srgbClr val="008000"/>
            </a:solidFill>
            <a:prstDash val="solid"/>
            <a:round/>
            <a:headEnd type="arrow"/>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1" name="TextBox 40"/>
          <p:cNvSpPr txBox="1"/>
          <p:nvPr/>
        </p:nvSpPr>
        <p:spPr>
          <a:xfrm>
            <a:off x="4130482" y="3127269"/>
            <a:ext cx="1005954" cy="461665"/>
          </a:xfrm>
          <a:prstGeom prst="rect">
            <a:avLst/>
          </a:prstGeom>
          <a:noFill/>
        </p:spPr>
        <p:txBody>
          <a:bodyPr wrap="none" rtlCol="0">
            <a:spAutoFit/>
          </a:bodyPr>
          <a:lstStyle/>
          <a:p>
            <a:r>
              <a:rPr lang="en-US" dirty="0" smtClean="0">
                <a:solidFill>
                  <a:srgbClr val="009900"/>
                </a:solidFill>
                <a:latin typeface="Arial"/>
                <a:cs typeface="Arial"/>
              </a:rPr>
              <a:t>space</a:t>
            </a:r>
            <a:endParaRPr lang="en-US" dirty="0">
              <a:solidFill>
                <a:srgbClr val="009900"/>
              </a:solidFill>
              <a:latin typeface="Arial"/>
              <a:cs typeface="Arial"/>
            </a:endParaRPr>
          </a:p>
        </p:txBody>
      </p:sp>
      <p:pic>
        <p:nvPicPr>
          <p:cNvPr id="42" name="Picture 2" descr="http://chestofbooks.com/flora-plants/weeds/Fodder-Pasture-Plants/images/Plate-21-ALFALFA-or-LOCERNE-Medicago-sativa-l.jpg"/>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320482" y="3131734"/>
            <a:ext cx="1371600" cy="1519358"/>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p:cNvSpPr txBox="1"/>
          <p:nvPr/>
        </p:nvSpPr>
        <p:spPr>
          <a:xfrm>
            <a:off x="396682" y="2750734"/>
            <a:ext cx="1352549" cy="461665"/>
          </a:xfrm>
          <a:prstGeom prst="rect">
            <a:avLst/>
          </a:prstGeom>
          <a:solidFill>
            <a:schemeClr val="bg1">
              <a:alpha val="0"/>
            </a:schemeClr>
          </a:solidFill>
        </p:spPr>
        <p:txBody>
          <a:bodyPr wrap="square" rtlCol="0">
            <a:spAutoFit/>
          </a:bodyPr>
          <a:lstStyle/>
          <a:p>
            <a:pPr algn="ctr"/>
            <a:r>
              <a:rPr lang="en-US" dirty="0" smtClean="0">
                <a:latin typeface="Arial"/>
                <a:cs typeface="Arial"/>
              </a:rPr>
              <a:t>plants</a:t>
            </a:r>
            <a:endParaRPr lang="en-US" dirty="0">
              <a:latin typeface="Arial"/>
              <a:cs typeface="Arial"/>
            </a:endParaRPr>
          </a:p>
        </p:txBody>
      </p:sp>
      <p:sp>
        <p:nvSpPr>
          <p:cNvPr id="44" name="TextBox 43"/>
          <p:cNvSpPr txBox="1"/>
          <p:nvPr/>
        </p:nvSpPr>
        <p:spPr>
          <a:xfrm>
            <a:off x="7407082" y="2826934"/>
            <a:ext cx="1587694" cy="461665"/>
          </a:xfrm>
          <a:prstGeom prst="rect">
            <a:avLst/>
          </a:prstGeom>
          <a:noFill/>
        </p:spPr>
        <p:txBody>
          <a:bodyPr wrap="none" rtlCol="0">
            <a:spAutoFit/>
          </a:bodyPr>
          <a:lstStyle/>
          <a:p>
            <a:r>
              <a:rPr lang="en-US" dirty="0" smtClean="0">
                <a:latin typeface="Arial"/>
                <a:cs typeface="Arial"/>
              </a:rPr>
              <a:t>continents</a:t>
            </a:r>
            <a:endParaRPr lang="en-US" dirty="0">
              <a:latin typeface="Arial"/>
              <a:cs typeface="Arial"/>
            </a:endParaRPr>
          </a:p>
        </p:txBody>
      </p:sp>
      <p:cxnSp>
        <p:nvCxnSpPr>
          <p:cNvPr id="48" name="Straight Arrow Connector 47"/>
          <p:cNvCxnSpPr/>
          <p:nvPr/>
        </p:nvCxnSpPr>
        <p:spPr bwMode="auto">
          <a:xfrm>
            <a:off x="2149282" y="5493934"/>
            <a:ext cx="4419600" cy="0"/>
          </a:xfrm>
          <a:prstGeom prst="straightConnector1">
            <a:avLst/>
          </a:prstGeom>
          <a:solidFill>
            <a:schemeClr val="accent1"/>
          </a:solidFill>
          <a:ln w="38100" cap="flat" cmpd="sng" algn="ctr">
            <a:solidFill>
              <a:srgbClr val="FF0000"/>
            </a:solidFill>
            <a:prstDash val="solid"/>
            <a:round/>
            <a:headEnd type="arrow"/>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9" name="TextBox 48"/>
          <p:cNvSpPr txBox="1"/>
          <p:nvPr/>
        </p:nvSpPr>
        <p:spPr>
          <a:xfrm>
            <a:off x="4158876" y="4960534"/>
            <a:ext cx="766105" cy="461665"/>
          </a:xfrm>
          <a:prstGeom prst="rect">
            <a:avLst/>
          </a:prstGeom>
          <a:noFill/>
        </p:spPr>
        <p:txBody>
          <a:bodyPr wrap="none" rtlCol="0">
            <a:spAutoFit/>
          </a:bodyPr>
          <a:lstStyle/>
          <a:p>
            <a:r>
              <a:rPr lang="en-US" dirty="0" smtClean="0">
                <a:solidFill>
                  <a:srgbClr val="FF0000"/>
                </a:solidFill>
                <a:latin typeface="Arial"/>
                <a:cs typeface="Arial"/>
              </a:rPr>
              <a:t>time</a:t>
            </a:r>
            <a:endParaRPr lang="en-US" dirty="0">
              <a:solidFill>
                <a:srgbClr val="FF0000"/>
              </a:solidFill>
              <a:latin typeface="Arial"/>
              <a:cs typeface="Arial"/>
            </a:endParaRPr>
          </a:p>
        </p:txBody>
      </p:sp>
      <p:sp>
        <p:nvSpPr>
          <p:cNvPr id="51" name="TextBox 50"/>
          <p:cNvSpPr txBox="1"/>
          <p:nvPr/>
        </p:nvSpPr>
        <p:spPr>
          <a:xfrm>
            <a:off x="396682" y="4808134"/>
            <a:ext cx="1352549" cy="461665"/>
          </a:xfrm>
          <a:prstGeom prst="rect">
            <a:avLst/>
          </a:prstGeom>
          <a:solidFill>
            <a:schemeClr val="bg1">
              <a:alpha val="0"/>
            </a:schemeClr>
          </a:solidFill>
        </p:spPr>
        <p:txBody>
          <a:bodyPr wrap="square" rtlCol="0">
            <a:spAutoFit/>
          </a:bodyPr>
          <a:lstStyle/>
          <a:p>
            <a:pPr algn="ctr"/>
            <a:r>
              <a:rPr lang="en-US" dirty="0" smtClean="0">
                <a:latin typeface="Arial"/>
                <a:cs typeface="Arial"/>
              </a:rPr>
              <a:t>event</a:t>
            </a:r>
            <a:endParaRPr lang="en-US" dirty="0">
              <a:latin typeface="Arial"/>
              <a:cs typeface="Arial"/>
            </a:endParaRPr>
          </a:p>
        </p:txBody>
      </p:sp>
      <p:sp>
        <p:nvSpPr>
          <p:cNvPr id="52" name="TextBox 51"/>
          <p:cNvSpPr txBox="1"/>
          <p:nvPr/>
        </p:nvSpPr>
        <p:spPr>
          <a:xfrm>
            <a:off x="7407082" y="4884334"/>
            <a:ext cx="1416674" cy="461665"/>
          </a:xfrm>
          <a:prstGeom prst="rect">
            <a:avLst/>
          </a:prstGeom>
          <a:noFill/>
        </p:spPr>
        <p:txBody>
          <a:bodyPr wrap="none" rtlCol="0">
            <a:spAutoFit/>
          </a:bodyPr>
          <a:lstStyle/>
          <a:p>
            <a:r>
              <a:rPr lang="en-US" dirty="0" smtClean="0">
                <a:latin typeface="Arial"/>
                <a:cs typeface="Arial"/>
              </a:rPr>
              <a:t>evolution</a:t>
            </a:r>
            <a:endParaRPr lang="en-US" dirty="0">
              <a:latin typeface="Arial"/>
              <a:cs typeface="Arial"/>
            </a:endParaRPr>
          </a:p>
        </p:txBody>
      </p:sp>
      <p:pic>
        <p:nvPicPr>
          <p:cNvPr id="53" name="Picture 4" descr="http://www.news.wisc.edu/newsphotos/images/ladybug.jpg"/>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304800" y="5230198"/>
            <a:ext cx="1455420" cy="162780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tyrannosaurus-rex-detail-header.pn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flipH="1">
            <a:off x="7164342" y="5500141"/>
            <a:ext cx="1966382" cy="1357859"/>
          </a:xfrm>
          <a:prstGeom prst="rect">
            <a:avLst/>
          </a:prstGeom>
        </p:spPr>
      </p:pic>
    </p:spTree>
    <p:extLst>
      <p:ext uri="{BB962C8B-B14F-4D97-AF65-F5344CB8AC3E}">
        <p14:creationId xmlns:p14="http://schemas.microsoft.com/office/powerpoint/2010/main" val="192264686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304800"/>
            <a:ext cx="5715000" cy="523220"/>
          </a:xfrm>
          <a:prstGeom prst="rect">
            <a:avLst/>
          </a:prstGeom>
          <a:noFill/>
        </p:spPr>
        <p:txBody>
          <a:bodyPr wrap="square" rtlCol="0">
            <a:spAutoFit/>
          </a:bodyPr>
          <a:lstStyle/>
          <a:p>
            <a:pPr algn="ctr"/>
            <a:r>
              <a:rPr lang="en-US" sz="2800" b="1" dirty="0" smtClean="0">
                <a:latin typeface="Arial"/>
                <a:cs typeface="Arial"/>
              </a:rPr>
              <a:t>Project components</a:t>
            </a:r>
            <a:endParaRPr lang="en-US" sz="2800" dirty="0" smtClean="0">
              <a:solidFill>
                <a:srgbClr val="0000FF"/>
              </a:solidFill>
              <a:latin typeface="Arial"/>
              <a:cs typeface="Arial"/>
            </a:endParaRPr>
          </a:p>
        </p:txBody>
      </p:sp>
      <p:sp>
        <p:nvSpPr>
          <p:cNvPr id="39" name="TextBox 38"/>
          <p:cNvSpPr txBox="1"/>
          <p:nvPr/>
        </p:nvSpPr>
        <p:spPr>
          <a:xfrm>
            <a:off x="4419600" y="1447800"/>
            <a:ext cx="4572000" cy="4154983"/>
          </a:xfrm>
          <a:prstGeom prst="rect">
            <a:avLst/>
          </a:prstGeom>
          <a:noFill/>
        </p:spPr>
        <p:txBody>
          <a:bodyPr wrap="square" rtlCol="0">
            <a:spAutoFit/>
          </a:bodyPr>
          <a:lstStyle/>
          <a:p>
            <a:r>
              <a:rPr lang="en-US" b="1" dirty="0" smtClean="0">
                <a:latin typeface="Arial"/>
                <a:cs typeface="Arial"/>
              </a:rPr>
              <a:t>1. </a:t>
            </a:r>
            <a:r>
              <a:rPr lang="en-US" dirty="0" smtClean="0">
                <a:latin typeface="Arial"/>
                <a:cs typeface="Arial"/>
              </a:rPr>
              <a:t>Co-evolution among insects and bacterial symbionts</a:t>
            </a:r>
          </a:p>
          <a:p>
            <a:endParaRPr lang="en-US" dirty="0">
              <a:latin typeface="Arial"/>
              <a:cs typeface="Arial"/>
            </a:endParaRPr>
          </a:p>
          <a:p>
            <a:r>
              <a:rPr lang="en-US" b="1" dirty="0" smtClean="0">
                <a:latin typeface="Arial"/>
                <a:cs typeface="Arial"/>
              </a:rPr>
              <a:t>2.</a:t>
            </a:r>
            <a:r>
              <a:rPr lang="en-US" dirty="0" smtClean="0">
                <a:latin typeface="Arial"/>
                <a:cs typeface="Arial"/>
              </a:rPr>
              <a:t> Environmental effects on aphids and predators</a:t>
            </a:r>
          </a:p>
          <a:p>
            <a:endParaRPr lang="en-US" dirty="0" smtClean="0">
              <a:latin typeface="Arial"/>
              <a:cs typeface="Arial"/>
            </a:endParaRPr>
          </a:p>
          <a:p>
            <a:r>
              <a:rPr lang="en-US" b="1" dirty="0" smtClean="0">
                <a:latin typeface="Arial"/>
                <a:cs typeface="Arial"/>
              </a:rPr>
              <a:t>3. </a:t>
            </a:r>
            <a:r>
              <a:rPr lang="en-US" dirty="0" smtClean="0">
                <a:latin typeface="Arial"/>
                <a:cs typeface="Arial"/>
              </a:rPr>
              <a:t>Rapid </a:t>
            </a:r>
            <a:r>
              <a:rPr lang="en-US" dirty="0">
                <a:latin typeface="Arial"/>
                <a:cs typeface="Arial"/>
              </a:rPr>
              <a:t>evolution to environmental change</a:t>
            </a:r>
          </a:p>
          <a:p>
            <a:endParaRPr lang="en-US" dirty="0">
              <a:latin typeface="Arial"/>
              <a:cs typeface="Arial"/>
            </a:endParaRPr>
          </a:p>
          <a:p>
            <a:r>
              <a:rPr lang="en-US" b="1" dirty="0" smtClean="0">
                <a:latin typeface="Arial"/>
                <a:cs typeface="Arial"/>
              </a:rPr>
              <a:t>4. </a:t>
            </a:r>
            <a:r>
              <a:rPr lang="en-US" dirty="0">
                <a:latin typeface="Arial"/>
                <a:cs typeface="Arial"/>
              </a:rPr>
              <a:t>I</a:t>
            </a:r>
            <a:r>
              <a:rPr lang="en-US" dirty="0" smtClean="0">
                <a:latin typeface="Arial"/>
                <a:cs typeface="Arial"/>
              </a:rPr>
              <a:t>nterplay between ecological and evolutionary dynamics</a:t>
            </a:r>
          </a:p>
        </p:txBody>
      </p:sp>
      <p:sp>
        <p:nvSpPr>
          <p:cNvPr id="20" name="TextBox 19"/>
          <p:cNvSpPr txBox="1"/>
          <p:nvPr/>
        </p:nvSpPr>
        <p:spPr>
          <a:xfrm>
            <a:off x="1905000" y="4114800"/>
            <a:ext cx="1861507" cy="461665"/>
          </a:xfrm>
          <a:prstGeom prst="rect">
            <a:avLst/>
          </a:prstGeom>
          <a:noFill/>
        </p:spPr>
        <p:txBody>
          <a:bodyPr wrap="none" rtlCol="0">
            <a:spAutoFit/>
          </a:bodyPr>
          <a:lstStyle/>
          <a:p>
            <a:r>
              <a:rPr lang="en-US" dirty="0" smtClean="0">
                <a:solidFill>
                  <a:srgbClr val="0000FF"/>
                </a:solidFill>
                <a:latin typeface="Arial"/>
                <a:cs typeface="Arial"/>
              </a:rPr>
              <a:t>organization</a:t>
            </a:r>
            <a:endParaRPr lang="en-US" dirty="0">
              <a:solidFill>
                <a:srgbClr val="0000FF"/>
              </a:solidFill>
              <a:latin typeface="Arial"/>
              <a:cs typeface="Arial"/>
            </a:endParaRPr>
          </a:p>
        </p:txBody>
      </p:sp>
      <p:sp>
        <p:nvSpPr>
          <p:cNvPr id="21" name="TextBox 20"/>
          <p:cNvSpPr txBox="1"/>
          <p:nvPr/>
        </p:nvSpPr>
        <p:spPr>
          <a:xfrm rot="19968001">
            <a:off x="583292" y="4471583"/>
            <a:ext cx="1005954" cy="461665"/>
          </a:xfrm>
          <a:prstGeom prst="rect">
            <a:avLst/>
          </a:prstGeom>
          <a:noFill/>
        </p:spPr>
        <p:txBody>
          <a:bodyPr wrap="none" rtlCol="0">
            <a:spAutoFit/>
          </a:bodyPr>
          <a:lstStyle/>
          <a:p>
            <a:r>
              <a:rPr lang="en-US" dirty="0" smtClean="0">
                <a:solidFill>
                  <a:srgbClr val="008000"/>
                </a:solidFill>
                <a:latin typeface="Arial"/>
                <a:cs typeface="Arial"/>
              </a:rPr>
              <a:t>space</a:t>
            </a:r>
            <a:endParaRPr lang="en-US" dirty="0">
              <a:solidFill>
                <a:srgbClr val="008000"/>
              </a:solidFill>
              <a:latin typeface="Arial"/>
              <a:cs typeface="Arial"/>
            </a:endParaRPr>
          </a:p>
        </p:txBody>
      </p:sp>
      <p:sp>
        <p:nvSpPr>
          <p:cNvPr id="24" name="TextBox 23"/>
          <p:cNvSpPr txBox="1"/>
          <p:nvPr/>
        </p:nvSpPr>
        <p:spPr>
          <a:xfrm rot="16200000" flipH="1">
            <a:off x="992654" y="2969750"/>
            <a:ext cx="910294" cy="457200"/>
          </a:xfrm>
          <a:prstGeom prst="rect">
            <a:avLst/>
          </a:prstGeom>
          <a:noFill/>
        </p:spPr>
        <p:txBody>
          <a:bodyPr wrap="square" rtlCol="0">
            <a:spAutoFit/>
          </a:bodyPr>
          <a:lstStyle/>
          <a:p>
            <a:r>
              <a:rPr lang="en-US" dirty="0" smtClean="0">
                <a:solidFill>
                  <a:srgbClr val="FF0000"/>
                </a:solidFill>
                <a:latin typeface="Arial"/>
                <a:cs typeface="Arial"/>
              </a:rPr>
              <a:t>time</a:t>
            </a:r>
            <a:endParaRPr lang="en-US" dirty="0">
              <a:solidFill>
                <a:srgbClr val="FF0000"/>
              </a:solidFill>
              <a:latin typeface="Arial"/>
              <a:cs typeface="Arial"/>
            </a:endParaRPr>
          </a:p>
        </p:txBody>
      </p:sp>
      <p:cxnSp>
        <p:nvCxnSpPr>
          <p:cNvPr id="29" name="Straight Connector 28"/>
          <p:cNvCxnSpPr/>
          <p:nvPr/>
        </p:nvCxnSpPr>
        <p:spPr bwMode="auto">
          <a:xfrm>
            <a:off x="1752600" y="4648200"/>
            <a:ext cx="2438400" cy="0"/>
          </a:xfrm>
          <a:prstGeom prst="line">
            <a:avLst/>
          </a:prstGeom>
          <a:solidFill>
            <a:schemeClr val="accent1"/>
          </a:solidFill>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0" name="Straight Connector 29"/>
          <p:cNvCxnSpPr/>
          <p:nvPr/>
        </p:nvCxnSpPr>
        <p:spPr bwMode="auto">
          <a:xfrm flipV="1">
            <a:off x="457200" y="4648200"/>
            <a:ext cx="1295400" cy="685800"/>
          </a:xfrm>
          <a:prstGeom prst="line">
            <a:avLst/>
          </a:prstGeom>
          <a:solidFill>
            <a:schemeClr val="accent1"/>
          </a:solidFill>
          <a:ln w="38100" cap="flat" cmpd="sng" algn="ctr">
            <a:solidFill>
              <a:srgbClr val="008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2" name="Straight Connector 31"/>
          <p:cNvCxnSpPr/>
          <p:nvPr/>
        </p:nvCxnSpPr>
        <p:spPr bwMode="auto">
          <a:xfrm flipV="1">
            <a:off x="1752600" y="1752600"/>
            <a:ext cx="0" cy="289560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5" name="Straight Connector 34"/>
          <p:cNvCxnSpPr/>
          <p:nvPr/>
        </p:nvCxnSpPr>
        <p:spPr bwMode="auto">
          <a:xfrm>
            <a:off x="1752600" y="1752600"/>
            <a:ext cx="2438400"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6" name="Straight Connector 35"/>
          <p:cNvCxnSpPr/>
          <p:nvPr/>
        </p:nvCxnSpPr>
        <p:spPr bwMode="auto">
          <a:xfrm>
            <a:off x="4191000" y="1752600"/>
            <a:ext cx="0" cy="28956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7" name="Straight Connector 36"/>
          <p:cNvCxnSpPr/>
          <p:nvPr/>
        </p:nvCxnSpPr>
        <p:spPr bwMode="auto">
          <a:xfrm>
            <a:off x="457200" y="2209800"/>
            <a:ext cx="2895600"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8" name="Straight Connector 37"/>
          <p:cNvCxnSpPr/>
          <p:nvPr/>
        </p:nvCxnSpPr>
        <p:spPr bwMode="auto">
          <a:xfrm>
            <a:off x="3352800" y="2209800"/>
            <a:ext cx="0" cy="31242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0" name="Straight Connector 39"/>
          <p:cNvCxnSpPr/>
          <p:nvPr/>
        </p:nvCxnSpPr>
        <p:spPr bwMode="auto">
          <a:xfrm>
            <a:off x="457200" y="2209800"/>
            <a:ext cx="0" cy="31242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1" name="Straight Connector 40"/>
          <p:cNvCxnSpPr/>
          <p:nvPr/>
        </p:nvCxnSpPr>
        <p:spPr bwMode="auto">
          <a:xfrm>
            <a:off x="457200" y="5334000"/>
            <a:ext cx="2895600"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2" name="Straight Connector 41"/>
          <p:cNvCxnSpPr/>
          <p:nvPr/>
        </p:nvCxnSpPr>
        <p:spPr bwMode="auto">
          <a:xfrm flipV="1">
            <a:off x="457200" y="1752600"/>
            <a:ext cx="1295400" cy="4572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3" name="Straight Connector 42"/>
          <p:cNvCxnSpPr/>
          <p:nvPr/>
        </p:nvCxnSpPr>
        <p:spPr bwMode="auto">
          <a:xfrm flipV="1">
            <a:off x="3352800" y="1752600"/>
            <a:ext cx="838200" cy="4572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4" name="Straight Connector 43"/>
          <p:cNvCxnSpPr/>
          <p:nvPr/>
        </p:nvCxnSpPr>
        <p:spPr bwMode="auto">
          <a:xfrm flipV="1">
            <a:off x="3352800" y="4648200"/>
            <a:ext cx="838200" cy="6858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392662783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304800"/>
            <a:ext cx="5715000" cy="523220"/>
          </a:xfrm>
          <a:prstGeom prst="rect">
            <a:avLst/>
          </a:prstGeom>
          <a:noFill/>
        </p:spPr>
        <p:txBody>
          <a:bodyPr wrap="square" rtlCol="0">
            <a:spAutoFit/>
          </a:bodyPr>
          <a:lstStyle/>
          <a:p>
            <a:pPr algn="ctr"/>
            <a:r>
              <a:rPr lang="en-US" sz="2800" b="1" dirty="0" smtClean="0">
                <a:latin typeface="Arial"/>
                <a:cs typeface="Arial"/>
              </a:rPr>
              <a:t>Project components</a:t>
            </a:r>
            <a:endParaRPr lang="en-US" sz="2800" dirty="0" smtClean="0">
              <a:solidFill>
                <a:srgbClr val="0000FF"/>
              </a:solidFill>
              <a:latin typeface="Arial"/>
              <a:cs typeface="Arial"/>
            </a:endParaRPr>
          </a:p>
        </p:txBody>
      </p:sp>
      <p:sp>
        <p:nvSpPr>
          <p:cNvPr id="39" name="TextBox 38"/>
          <p:cNvSpPr txBox="1"/>
          <p:nvPr/>
        </p:nvSpPr>
        <p:spPr>
          <a:xfrm>
            <a:off x="4419600" y="1447800"/>
            <a:ext cx="4572000" cy="4154983"/>
          </a:xfrm>
          <a:prstGeom prst="rect">
            <a:avLst/>
          </a:prstGeom>
          <a:noFill/>
        </p:spPr>
        <p:txBody>
          <a:bodyPr wrap="square" rtlCol="0">
            <a:spAutoFit/>
          </a:bodyPr>
          <a:lstStyle/>
          <a:p>
            <a:r>
              <a:rPr lang="en-US" b="1" dirty="0" smtClean="0">
                <a:latin typeface="Arial"/>
                <a:cs typeface="Arial"/>
              </a:rPr>
              <a:t>1. </a:t>
            </a:r>
            <a:r>
              <a:rPr lang="en-US" dirty="0" smtClean="0">
                <a:latin typeface="Arial"/>
                <a:cs typeface="Arial"/>
              </a:rPr>
              <a:t>Co-evolution among insects and bacterial symbionts</a:t>
            </a:r>
          </a:p>
          <a:p>
            <a:endParaRPr lang="en-US" dirty="0">
              <a:latin typeface="Arial"/>
              <a:cs typeface="Arial"/>
            </a:endParaRPr>
          </a:p>
          <a:p>
            <a:r>
              <a:rPr lang="en-US" b="1" dirty="0">
                <a:latin typeface="Arial"/>
                <a:cs typeface="Arial"/>
              </a:rPr>
              <a:t>2.</a:t>
            </a:r>
            <a:r>
              <a:rPr lang="en-US" dirty="0">
                <a:latin typeface="Arial"/>
                <a:cs typeface="Arial"/>
              </a:rPr>
              <a:t> Environmental effects on aphids and predators</a:t>
            </a:r>
          </a:p>
          <a:p>
            <a:endParaRPr lang="en-US" dirty="0" smtClean="0">
              <a:latin typeface="Arial"/>
              <a:cs typeface="Arial"/>
            </a:endParaRPr>
          </a:p>
          <a:p>
            <a:r>
              <a:rPr lang="en-US" b="1" dirty="0" smtClean="0">
                <a:solidFill>
                  <a:schemeClr val="bg2"/>
                </a:solidFill>
                <a:latin typeface="Arial"/>
                <a:cs typeface="Arial"/>
              </a:rPr>
              <a:t>3. </a:t>
            </a:r>
            <a:r>
              <a:rPr lang="en-US" dirty="0" smtClean="0">
                <a:solidFill>
                  <a:schemeClr val="bg2"/>
                </a:solidFill>
                <a:latin typeface="Arial"/>
                <a:cs typeface="Arial"/>
              </a:rPr>
              <a:t>Rapid </a:t>
            </a:r>
            <a:r>
              <a:rPr lang="en-US" dirty="0">
                <a:solidFill>
                  <a:schemeClr val="bg2"/>
                </a:solidFill>
                <a:latin typeface="Arial"/>
                <a:cs typeface="Arial"/>
              </a:rPr>
              <a:t>evolution to environmental change</a:t>
            </a:r>
          </a:p>
          <a:p>
            <a:endParaRPr lang="en-US" dirty="0">
              <a:solidFill>
                <a:schemeClr val="bg2"/>
              </a:solidFill>
              <a:latin typeface="Arial"/>
              <a:cs typeface="Arial"/>
            </a:endParaRPr>
          </a:p>
          <a:p>
            <a:r>
              <a:rPr lang="en-US" b="1" dirty="0" smtClean="0">
                <a:solidFill>
                  <a:schemeClr val="bg2"/>
                </a:solidFill>
                <a:latin typeface="Arial"/>
                <a:cs typeface="Arial"/>
              </a:rPr>
              <a:t>4. </a:t>
            </a:r>
            <a:r>
              <a:rPr lang="en-US" dirty="0">
                <a:solidFill>
                  <a:schemeClr val="bg2"/>
                </a:solidFill>
                <a:latin typeface="Arial"/>
                <a:cs typeface="Arial"/>
              </a:rPr>
              <a:t>I</a:t>
            </a:r>
            <a:r>
              <a:rPr lang="en-US" dirty="0" smtClean="0">
                <a:solidFill>
                  <a:schemeClr val="bg2"/>
                </a:solidFill>
                <a:latin typeface="Arial"/>
                <a:cs typeface="Arial"/>
              </a:rPr>
              <a:t>nterplay between ecological and evolutionary dynamics</a:t>
            </a:r>
          </a:p>
        </p:txBody>
      </p:sp>
      <p:sp>
        <p:nvSpPr>
          <p:cNvPr id="20" name="TextBox 19"/>
          <p:cNvSpPr txBox="1"/>
          <p:nvPr/>
        </p:nvSpPr>
        <p:spPr>
          <a:xfrm>
            <a:off x="1905000" y="4114800"/>
            <a:ext cx="1861507" cy="461665"/>
          </a:xfrm>
          <a:prstGeom prst="rect">
            <a:avLst/>
          </a:prstGeom>
          <a:noFill/>
        </p:spPr>
        <p:txBody>
          <a:bodyPr wrap="none" rtlCol="0">
            <a:spAutoFit/>
          </a:bodyPr>
          <a:lstStyle/>
          <a:p>
            <a:r>
              <a:rPr lang="en-US" dirty="0" smtClean="0">
                <a:solidFill>
                  <a:srgbClr val="0000FF"/>
                </a:solidFill>
                <a:latin typeface="Arial"/>
                <a:cs typeface="Arial"/>
              </a:rPr>
              <a:t>organization</a:t>
            </a:r>
            <a:endParaRPr lang="en-US" dirty="0">
              <a:solidFill>
                <a:srgbClr val="0000FF"/>
              </a:solidFill>
              <a:latin typeface="Arial"/>
              <a:cs typeface="Arial"/>
            </a:endParaRPr>
          </a:p>
        </p:txBody>
      </p:sp>
      <p:sp>
        <p:nvSpPr>
          <p:cNvPr id="21" name="TextBox 20"/>
          <p:cNvSpPr txBox="1"/>
          <p:nvPr/>
        </p:nvSpPr>
        <p:spPr>
          <a:xfrm rot="19968001">
            <a:off x="583292" y="4471583"/>
            <a:ext cx="1005954" cy="461665"/>
          </a:xfrm>
          <a:prstGeom prst="rect">
            <a:avLst/>
          </a:prstGeom>
          <a:noFill/>
        </p:spPr>
        <p:txBody>
          <a:bodyPr wrap="none" rtlCol="0">
            <a:spAutoFit/>
          </a:bodyPr>
          <a:lstStyle/>
          <a:p>
            <a:r>
              <a:rPr lang="en-US" dirty="0" smtClean="0">
                <a:solidFill>
                  <a:srgbClr val="008000"/>
                </a:solidFill>
                <a:latin typeface="Arial"/>
                <a:cs typeface="Arial"/>
              </a:rPr>
              <a:t>space</a:t>
            </a:r>
            <a:endParaRPr lang="en-US" dirty="0">
              <a:solidFill>
                <a:srgbClr val="008000"/>
              </a:solidFill>
              <a:latin typeface="Arial"/>
              <a:cs typeface="Arial"/>
            </a:endParaRPr>
          </a:p>
        </p:txBody>
      </p:sp>
      <p:sp>
        <p:nvSpPr>
          <p:cNvPr id="24" name="TextBox 23"/>
          <p:cNvSpPr txBox="1"/>
          <p:nvPr/>
        </p:nvSpPr>
        <p:spPr>
          <a:xfrm rot="16200000" flipH="1">
            <a:off x="992654" y="2969750"/>
            <a:ext cx="910294" cy="457200"/>
          </a:xfrm>
          <a:prstGeom prst="rect">
            <a:avLst/>
          </a:prstGeom>
          <a:noFill/>
        </p:spPr>
        <p:txBody>
          <a:bodyPr wrap="square" rtlCol="0">
            <a:spAutoFit/>
          </a:bodyPr>
          <a:lstStyle/>
          <a:p>
            <a:r>
              <a:rPr lang="en-US" dirty="0" smtClean="0">
                <a:solidFill>
                  <a:srgbClr val="FF0000"/>
                </a:solidFill>
                <a:latin typeface="Arial"/>
                <a:cs typeface="Arial"/>
              </a:rPr>
              <a:t>time</a:t>
            </a:r>
            <a:endParaRPr lang="en-US" dirty="0">
              <a:solidFill>
                <a:srgbClr val="FF0000"/>
              </a:solidFill>
              <a:latin typeface="Arial"/>
              <a:cs typeface="Arial"/>
            </a:endParaRPr>
          </a:p>
        </p:txBody>
      </p:sp>
      <p:cxnSp>
        <p:nvCxnSpPr>
          <p:cNvPr id="29" name="Straight Connector 28"/>
          <p:cNvCxnSpPr/>
          <p:nvPr/>
        </p:nvCxnSpPr>
        <p:spPr bwMode="auto">
          <a:xfrm>
            <a:off x="1752600" y="4648200"/>
            <a:ext cx="2438400" cy="0"/>
          </a:xfrm>
          <a:prstGeom prst="line">
            <a:avLst/>
          </a:prstGeom>
          <a:solidFill>
            <a:schemeClr val="accent1"/>
          </a:solidFill>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0" name="Straight Connector 29"/>
          <p:cNvCxnSpPr/>
          <p:nvPr/>
        </p:nvCxnSpPr>
        <p:spPr bwMode="auto">
          <a:xfrm flipV="1">
            <a:off x="457200" y="4648200"/>
            <a:ext cx="1295400" cy="685800"/>
          </a:xfrm>
          <a:prstGeom prst="line">
            <a:avLst/>
          </a:prstGeom>
          <a:solidFill>
            <a:schemeClr val="accent1"/>
          </a:solidFill>
          <a:ln w="38100" cap="flat" cmpd="sng" algn="ctr">
            <a:solidFill>
              <a:srgbClr val="008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2" name="Straight Connector 31"/>
          <p:cNvCxnSpPr/>
          <p:nvPr/>
        </p:nvCxnSpPr>
        <p:spPr bwMode="auto">
          <a:xfrm flipV="1">
            <a:off x="1752600" y="1752600"/>
            <a:ext cx="0" cy="289560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5" name="Straight Connector 34"/>
          <p:cNvCxnSpPr/>
          <p:nvPr/>
        </p:nvCxnSpPr>
        <p:spPr bwMode="auto">
          <a:xfrm>
            <a:off x="1752600" y="1752600"/>
            <a:ext cx="2438400"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6" name="Straight Connector 35"/>
          <p:cNvCxnSpPr/>
          <p:nvPr/>
        </p:nvCxnSpPr>
        <p:spPr bwMode="auto">
          <a:xfrm>
            <a:off x="4191000" y="1752600"/>
            <a:ext cx="0" cy="28956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7" name="Straight Connector 36"/>
          <p:cNvCxnSpPr/>
          <p:nvPr/>
        </p:nvCxnSpPr>
        <p:spPr bwMode="auto">
          <a:xfrm>
            <a:off x="457200" y="2209800"/>
            <a:ext cx="2895600"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8" name="Straight Connector 37"/>
          <p:cNvCxnSpPr/>
          <p:nvPr/>
        </p:nvCxnSpPr>
        <p:spPr bwMode="auto">
          <a:xfrm>
            <a:off x="3352800" y="2209800"/>
            <a:ext cx="0" cy="31242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0" name="Straight Connector 39"/>
          <p:cNvCxnSpPr/>
          <p:nvPr/>
        </p:nvCxnSpPr>
        <p:spPr bwMode="auto">
          <a:xfrm>
            <a:off x="457200" y="2209800"/>
            <a:ext cx="0" cy="31242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1" name="Straight Connector 40"/>
          <p:cNvCxnSpPr/>
          <p:nvPr/>
        </p:nvCxnSpPr>
        <p:spPr bwMode="auto">
          <a:xfrm>
            <a:off x="457200" y="5334000"/>
            <a:ext cx="2895600"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2" name="Straight Connector 41"/>
          <p:cNvCxnSpPr/>
          <p:nvPr/>
        </p:nvCxnSpPr>
        <p:spPr bwMode="auto">
          <a:xfrm flipV="1">
            <a:off x="457200" y="1752600"/>
            <a:ext cx="1295400" cy="4572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3" name="Straight Connector 42"/>
          <p:cNvCxnSpPr/>
          <p:nvPr/>
        </p:nvCxnSpPr>
        <p:spPr bwMode="auto">
          <a:xfrm flipV="1">
            <a:off x="3352800" y="1752600"/>
            <a:ext cx="838200" cy="4572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4" name="Straight Connector 43"/>
          <p:cNvCxnSpPr/>
          <p:nvPr/>
        </p:nvCxnSpPr>
        <p:spPr bwMode="auto">
          <a:xfrm flipV="1">
            <a:off x="3352800" y="4648200"/>
            <a:ext cx="838200" cy="6858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9" name="5-Point Star 18"/>
          <p:cNvSpPr/>
          <p:nvPr/>
        </p:nvSpPr>
        <p:spPr bwMode="auto">
          <a:xfrm>
            <a:off x="1752600" y="2362200"/>
            <a:ext cx="457200" cy="457200"/>
          </a:xfrm>
          <a:prstGeom prst="star5">
            <a:avLst/>
          </a:prstGeom>
          <a:solidFill>
            <a:schemeClr val="tx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cxnSp>
        <p:nvCxnSpPr>
          <p:cNvPr id="22" name="Straight Connector 21"/>
          <p:cNvCxnSpPr/>
          <p:nvPr/>
        </p:nvCxnSpPr>
        <p:spPr bwMode="auto">
          <a:xfrm>
            <a:off x="1981200" y="2667000"/>
            <a:ext cx="0" cy="24384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3" name="5-Point Star 22"/>
          <p:cNvSpPr/>
          <p:nvPr/>
        </p:nvSpPr>
        <p:spPr bwMode="auto">
          <a:xfrm>
            <a:off x="2819400" y="4343400"/>
            <a:ext cx="457200" cy="457200"/>
          </a:xfrm>
          <a:prstGeom prst="star5">
            <a:avLst/>
          </a:prstGeom>
          <a:solidFill>
            <a:schemeClr val="tx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0"/>
            </a:endParaRPr>
          </a:p>
        </p:txBody>
      </p:sp>
      <p:cxnSp>
        <p:nvCxnSpPr>
          <p:cNvPr id="25" name="Straight Connector 24"/>
          <p:cNvCxnSpPr/>
          <p:nvPr/>
        </p:nvCxnSpPr>
        <p:spPr bwMode="auto">
          <a:xfrm>
            <a:off x="3048000" y="4495800"/>
            <a:ext cx="0" cy="6096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331403543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4" name="Picture 4" descr="http://www.news.wisc.edu/newsphotos/images/ladybug.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4876800" y="761999"/>
            <a:ext cx="3573780" cy="3997063"/>
          </a:xfrm>
          <a:prstGeom prst="rect">
            <a:avLst/>
          </a:prstGeom>
          <a:noFill/>
          <a:extLst>
            <a:ext uri="{909E8E84-426E-40dd-AFC4-6F175D3DCCD1}">
              <a14:hiddenFill xmlns:a14="http://schemas.microsoft.com/office/drawing/2010/main">
                <a:solidFill>
                  <a:srgbClr val="FFFFFF"/>
                </a:solidFill>
              </a14:hiddenFill>
            </a:ext>
          </a:extLst>
        </p:spPr>
      </p:pic>
      <p:pic>
        <p:nvPicPr>
          <p:cNvPr id="184328" name="Picture 8" descr="http://upload.wikimedia.org/wikipedia/commons/8/88/Aphids_May_2010-2.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876800" y="5029199"/>
            <a:ext cx="185042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84330" name="Picture 10" descr="http://www.gardeningknowhow.com/wp-content/uploads/2007/12/aphids.jpg"/>
          <p:cNvPicPr>
            <a:picLocks noChangeAspect="1" noChangeArrowheads="1"/>
          </p:cNvPicPr>
          <p:nvPr/>
        </p:nvPicPr>
        <p:blipFill rotWithShape="1">
          <a:blip r:embed="rId4">
            <a:extLst>
              <a:ext uri="{28A0092B-C50C-407E-A947-70E740481C1C}">
                <a14:useLocalDpi xmlns:a14="http://schemas.microsoft.com/office/drawing/2010/main"/>
              </a:ext>
            </a:extLst>
          </a:blip>
          <a:srcRect/>
          <a:stretch/>
        </p:blipFill>
        <p:spPr bwMode="auto">
          <a:xfrm>
            <a:off x="6322997" y="5029199"/>
            <a:ext cx="1373203" cy="1752599"/>
          </a:xfrm>
          <a:prstGeom prst="rect">
            <a:avLst/>
          </a:prstGeom>
          <a:noFill/>
          <a:extLst>
            <a:ext uri="{909E8E84-426E-40dd-AFC4-6F175D3DCCD1}">
              <a14:hiddenFill xmlns:a14="http://schemas.microsoft.com/office/drawing/2010/main">
                <a:solidFill>
                  <a:srgbClr val="FFFFFF"/>
                </a:solidFill>
              </a14:hiddenFill>
            </a:ext>
          </a:extLst>
        </p:spPr>
      </p:pic>
      <p:pic>
        <p:nvPicPr>
          <p:cNvPr id="184332" name="Picture 12" descr="http://www.oardc.ohio-state.edu/grapeipm/images/Grape%20Vine%20Aphid%20(Fig%2044).jpg"/>
          <p:cNvPicPr>
            <a:picLocks noChangeAspect="1" noChangeArrowheads="1"/>
          </p:cNvPicPr>
          <p:nvPr/>
        </p:nvPicPr>
        <p:blipFill rotWithShape="1">
          <a:blip r:embed="rId5">
            <a:extLst>
              <a:ext uri="{28A0092B-C50C-407E-A947-70E740481C1C}">
                <a14:useLocalDpi xmlns:a14="http://schemas.microsoft.com/office/drawing/2010/main"/>
              </a:ext>
            </a:extLst>
          </a:blip>
          <a:srcRect/>
          <a:stretch/>
        </p:blipFill>
        <p:spPr bwMode="auto">
          <a:xfrm>
            <a:off x="7696200" y="5029200"/>
            <a:ext cx="1264920" cy="1752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76200"/>
            <a:ext cx="9144000" cy="584776"/>
          </a:xfrm>
          <a:prstGeom prst="rect">
            <a:avLst/>
          </a:prstGeom>
        </p:spPr>
        <p:txBody>
          <a:bodyPr wrap="square">
            <a:spAutoFit/>
          </a:bodyPr>
          <a:lstStyle/>
          <a:p>
            <a:pPr algn="ctr"/>
            <a:r>
              <a:rPr lang="en-US" sz="3200" dirty="0">
                <a:latin typeface="Arial"/>
                <a:cs typeface="Arial"/>
              </a:rPr>
              <a:t>Aphids </a:t>
            </a:r>
            <a:r>
              <a:rPr lang="en-US" sz="3200" dirty="0" smtClean="0">
                <a:latin typeface="Arial"/>
                <a:cs typeface="Arial"/>
              </a:rPr>
              <a:t>as </a:t>
            </a:r>
            <a:r>
              <a:rPr lang="en-US" sz="3200" dirty="0">
                <a:latin typeface="Arial"/>
                <a:cs typeface="Arial"/>
              </a:rPr>
              <a:t>a model system</a:t>
            </a:r>
          </a:p>
        </p:txBody>
      </p:sp>
      <p:pic>
        <p:nvPicPr>
          <p:cNvPr id="9" name="Picture 1" descr="IMGP3464PHOTOSHOP.psd"/>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bwMode="auto">
          <a:xfrm>
            <a:off x="609600" y="3629357"/>
            <a:ext cx="3962400" cy="3228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phids1"/>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609600" y="762000"/>
            <a:ext cx="3990975"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506176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descr="aphid adult and first instar.psd"/>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a:off x="685800" y="1066800"/>
            <a:ext cx="3056228" cy="3429000"/>
          </a:xfrm>
          <a:prstGeom prst="rect">
            <a:avLst/>
          </a:prstGeom>
        </p:spPr>
      </p:pic>
      <p:sp>
        <p:nvSpPr>
          <p:cNvPr id="7170" name="Title 1"/>
          <p:cNvSpPr>
            <a:spLocks noGrp="1"/>
          </p:cNvSpPr>
          <p:nvPr>
            <p:ph type="title"/>
          </p:nvPr>
        </p:nvSpPr>
        <p:spPr>
          <a:xfrm>
            <a:off x="1828800" y="152400"/>
            <a:ext cx="5943600" cy="838200"/>
          </a:xfrm>
        </p:spPr>
        <p:txBody>
          <a:bodyPr/>
          <a:lstStyle/>
          <a:p>
            <a:pPr>
              <a:defRPr/>
            </a:pPr>
            <a:r>
              <a:rPr lang="en-US" sz="3400" dirty="0" smtClean="0">
                <a:latin typeface="Arial"/>
                <a:cs typeface="Arial"/>
              </a:rPr>
              <a:t>Bacterial symbionts</a:t>
            </a:r>
          </a:p>
        </p:txBody>
      </p:sp>
      <p:sp>
        <p:nvSpPr>
          <p:cNvPr id="148482" name="TextBox 10"/>
          <p:cNvSpPr txBox="1">
            <a:spLocks noChangeArrowheads="1"/>
          </p:cNvSpPr>
          <p:nvPr/>
        </p:nvSpPr>
        <p:spPr bwMode="auto">
          <a:xfrm>
            <a:off x="4953000" y="1295400"/>
            <a:ext cx="3970338"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sz="2800">
                <a:solidFill>
                  <a:schemeClr val="tx1"/>
                </a:solidFill>
                <a:latin typeface="Arial" charset="0"/>
                <a:ea typeface="ＭＳ Ｐゴシック" charset="0"/>
                <a:cs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0"/>
              </a:spcBef>
              <a:spcAft>
                <a:spcPct val="0"/>
              </a:spcAft>
              <a:defRPr sz="2800">
                <a:solidFill>
                  <a:schemeClr val="tx1"/>
                </a:solidFill>
                <a:latin typeface="Arial" charset="0"/>
                <a:ea typeface="ＭＳ Ｐゴシック" charset="0"/>
              </a:defRPr>
            </a:lvl6pPr>
            <a:lvl7pPr marL="2971800" indent="-228600" eaLnBrk="0" fontAlgn="base" hangingPunct="0">
              <a:spcBef>
                <a:spcPct val="0"/>
              </a:spcBef>
              <a:spcAft>
                <a:spcPct val="0"/>
              </a:spcAft>
              <a:defRPr sz="2800">
                <a:solidFill>
                  <a:schemeClr val="tx1"/>
                </a:solidFill>
                <a:latin typeface="Arial" charset="0"/>
                <a:ea typeface="ＭＳ Ｐゴシック" charset="0"/>
              </a:defRPr>
            </a:lvl7pPr>
            <a:lvl8pPr marL="3429000" indent="-228600" eaLnBrk="0" fontAlgn="base" hangingPunct="0">
              <a:spcBef>
                <a:spcPct val="0"/>
              </a:spcBef>
              <a:spcAft>
                <a:spcPct val="0"/>
              </a:spcAft>
              <a:defRPr sz="2800">
                <a:solidFill>
                  <a:schemeClr val="tx1"/>
                </a:solidFill>
                <a:latin typeface="Arial" charset="0"/>
                <a:ea typeface="ＭＳ Ｐゴシック" charset="0"/>
              </a:defRPr>
            </a:lvl8pPr>
            <a:lvl9pPr marL="3886200" indent="-228600" eaLnBrk="0" fontAlgn="base" hangingPunct="0">
              <a:spcBef>
                <a:spcPct val="0"/>
              </a:spcBef>
              <a:spcAft>
                <a:spcPct val="0"/>
              </a:spcAft>
              <a:defRPr sz="2800">
                <a:solidFill>
                  <a:schemeClr val="tx1"/>
                </a:solidFill>
                <a:latin typeface="Arial" charset="0"/>
                <a:ea typeface="ＭＳ Ｐゴシック" charset="0"/>
              </a:defRPr>
            </a:lvl9pPr>
          </a:lstStyle>
          <a:p>
            <a:pPr>
              <a:buFont typeface="Arial" charset="0"/>
              <a:buChar char="•"/>
            </a:pPr>
            <a:r>
              <a:rPr lang="en-US" dirty="0" smtClean="0">
                <a:solidFill>
                  <a:srgbClr val="000000"/>
                </a:solidFill>
                <a:cs typeface="Arial" charset="0"/>
              </a:rPr>
              <a:t>infect many </a:t>
            </a:r>
            <a:r>
              <a:rPr lang="en-US" dirty="0" smtClean="0">
                <a:solidFill>
                  <a:srgbClr val="000000"/>
                </a:solidFill>
                <a:cs typeface="Arial" charset="0"/>
              </a:rPr>
              <a:t>aphid species</a:t>
            </a:r>
            <a:endParaRPr lang="en-US" dirty="0">
              <a:solidFill>
                <a:srgbClr val="000000"/>
              </a:solidFill>
              <a:cs typeface="Arial" charset="0"/>
            </a:endParaRPr>
          </a:p>
          <a:p>
            <a:pPr>
              <a:buFont typeface="Arial" charset="0"/>
              <a:buChar char="•"/>
            </a:pPr>
            <a:r>
              <a:rPr lang="en-US" dirty="0" smtClean="0">
                <a:solidFill>
                  <a:srgbClr val="000000"/>
                </a:solidFill>
                <a:cs typeface="Arial" charset="0"/>
              </a:rPr>
              <a:t>heritable</a:t>
            </a:r>
          </a:p>
          <a:p>
            <a:pPr>
              <a:buFont typeface="Arial" charset="0"/>
              <a:buChar char="•"/>
            </a:pPr>
            <a:r>
              <a:rPr lang="en-US" dirty="0" smtClean="0">
                <a:solidFill>
                  <a:srgbClr val="000000"/>
                </a:solidFill>
                <a:cs typeface="Arial" charset="0"/>
              </a:rPr>
              <a:t>part of the extended genome of aphids</a:t>
            </a:r>
            <a:endParaRPr lang="en-US" dirty="0">
              <a:solidFill>
                <a:srgbClr val="000000"/>
              </a:solidFill>
              <a:cs typeface="Arial" charset="0"/>
            </a:endParaRPr>
          </a:p>
        </p:txBody>
      </p:sp>
      <p:pic>
        <p:nvPicPr>
          <p:cNvPr id="148487"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352800" y="4876799"/>
            <a:ext cx="2895600" cy="1904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5" name="Flowchart: Extract 34"/>
          <p:cNvSpPr/>
          <p:nvPr/>
        </p:nvSpPr>
        <p:spPr>
          <a:xfrm rot="19381929">
            <a:off x="3116445" y="2818432"/>
            <a:ext cx="341313" cy="2262451"/>
          </a:xfrm>
          <a:prstGeom prst="flowChartExtract">
            <a:avLst/>
          </a:prstGeom>
          <a:solidFill>
            <a:srgbClr val="FFFF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1" name="TextBox 30"/>
          <p:cNvSpPr txBox="1"/>
          <p:nvPr/>
        </p:nvSpPr>
        <p:spPr>
          <a:xfrm>
            <a:off x="6400800" y="5029200"/>
            <a:ext cx="2743200" cy="1200328"/>
          </a:xfrm>
          <a:prstGeom prst="rect">
            <a:avLst/>
          </a:prstGeom>
          <a:noFill/>
        </p:spPr>
        <p:txBody>
          <a:bodyPr wrap="square" rtlCol="0">
            <a:spAutoFit/>
          </a:bodyPr>
          <a:lstStyle/>
          <a:p>
            <a:r>
              <a:rPr lang="en-US" dirty="0" smtClean="0">
                <a:latin typeface="Arial"/>
                <a:cs typeface="Arial"/>
              </a:rPr>
              <a:t>symbionts within and between aphid cells</a:t>
            </a:r>
            <a:endParaRPr lang="en-US" dirty="0">
              <a:latin typeface="Arial"/>
              <a:cs typeface="Arial"/>
            </a:endParaRPr>
          </a:p>
        </p:txBody>
      </p:sp>
    </p:spTree>
    <p:extLst>
      <p:ext uri="{BB962C8B-B14F-4D97-AF65-F5344CB8AC3E}">
        <p14:creationId xmlns:p14="http://schemas.microsoft.com/office/powerpoint/2010/main" val="4068098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98:Templates:Blank Presentation</Template>
  <TotalTime>4948</TotalTime>
  <Words>1065</Words>
  <Application>Microsoft Macintosh PowerPoint</Application>
  <PresentationFormat>On-screen Show (4:3)</PresentationFormat>
  <Paragraphs>279</Paragraphs>
  <Slides>42</Slides>
  <Notes>30</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42</vt:i4>
      </vt:variant>
    </vt:vector>
  </HeadingPairs>
  <TitlesOfParts>
    <vt:vector size="45" baseType="lpstr">
      <vt:lpstr>Blank Presentation</vt:lpstr>
      <vt:lpstr>Office Theme</vt:lpstr>
      <vt:lpstr>Photo Editor Photo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Bacterial symbionts</vt:lpstr>
      <vt:lpstr>Pea aphid model system for symbiosis</vt:lpstr>
      <vt:lpstr>Pea aphid model system for symbiosis</vt:lpstr>
      <vt:lpstr>Pea aphid model system for symbiosis</vt:lpstr>
      <vt:lpstr>Pea aphid model system for symbiosis</vt:lpstr>
      <vt:lpstr>Pea aphid model system for symbiosis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UW-Madison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Anthony R. Ives</dc:creator>
  <cp:lastModifiedBy>Anthony Ives</cp:lastModifiedBy>
  <cp:revision>388</cp:revision>
  <dcterms:created xsi:type="dcterms:W3CDTF">2001-11-27T13:11:01Z</dcterms:created>
  <dcterms:modified xsi:type="dcterms:W3CDTF">2015-04-22T17:26:29Z</dcterms:modified>
</cp:coreProperties>
</file>